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1D935-BD81-BB4C-D9ED-365CE496B011}" v="394" dt="2020-12-14T09:02:49.344"/>
    <p1510:client id="{D0FF3DB1-C1B2-4CC7-91F3-2BDB08DA28BC}" v="429" dt="2020-12-13T18:22:13.032"/>
    <p1510:client id="{D47D736D-2B17-A5D1-B6B7-B560147067D8}" v="1441" dt="2020-12-15T20:22:03.181"/>
    <p1510:client id="{F2E2401D-78E3-24DC-6F48-FEF38CA737E6}" v="634" dt="2020-12-15T19:18:43.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12/16/2020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3739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12/16/2020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0072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12/16/2020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851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12/16/2020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940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12/16/2020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3486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12/16/2020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41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12/16/2020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5602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12/16/2020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303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12/16/2020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589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12/16/2020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12503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12/16/2020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094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12/16/2020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0662888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A0A6521B-0F30-4D2F-B60C-924F3E74E4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0"/>
          <a:stretch/>
        </p:blipFill>
        <p:spPr>
          <a:xfrm>
            <a:off x="-10418" y="84883"/>
            <a:ext cx="12191980" cy="685662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96275" y="485951"/>
            <a:ext cx="10540922" cy="2509263"/>
          </a:xfrm>
        </p:spPr>
        <p:txBody>
          <a:bodyPr anchor="b">
            <a:normAutofit/>
          </a:bodyPr>
          <a:lstStyle/>
          <a:p>
            <a:pPr algn="l"/>
            <a:r>
              <a:rPr lang="en-US" sz="5400" dirty="0">
                <a:solidFill>
                  <a:srgbClr val="FFFFFF"/>
                </a:solidFill>
              </a:rPr>
              <a:t>LOVELY PROFESSIONAL UNIVERSITY,JALANDHAR</a:t>
            </a:r>
          </a:p>
        </p:txBody>
      </p:sp>
      <p:sp>
        <p:nvSpPr>
          <p:cNvPr id="3" name="Subtitle 2"/>
          <p:cNvSpPr>
            <a:spLocks noGrp="1"/>
          </p:cNvSpPr>
          <p:nvPr>
            <p:ph type="subTitle" idx="1"/>
          </p:nvPr>
        </p:nvSpPr>
        <p:spPr>
          <a:xfrm>
            <a:off x="950004" y="3068577"/>
            <a:ext cx="10050031" cy="3750861"/>
          </a:xfrm>
        </p:spPr>
        <p:txBody>
          <a:bodyPr anchor="b">
            <a:normAutofit fontScale="92500" lnSpcReduction="20000"/>
          </a:bodyPr>
          <a:lstStyle/>
          <a:p>
            <a:pPr algn="l"/>
            <a:endParaRPr lang="en-US" sz="2800" b="1" i="1" u="sng" dirty="0">
              <a:solidFill>
                <a:srgbClr val="FFFFFF"/>
              </a:solidFill>
              <a:latin typeface="Contoso University"/>
            </a:endParaRPr>
          </a:p>
          <a:p>
            <a:pPr algn="l"/>
            <a:endParaRPr lang="en-US" sz="2800" b="1" i="1" u="sng" dirty="0">
              <a:solidFill>
                <a:srgbClr val="FFFFFF"/>
              </a:solidFill>
              <a:latin typeface="Contoso University"/>
            </a:endParaRPr>
          </a:p>
          <a:p>
            <a:pPr algn="l"/>
            <a:endParaRPr lang="en-US" sz="2400" b="1" i="1" u="sng" dirty="0">
              <a:solidFill>
                <a:srgbClr val="FFFFFF"/>
              </a:solidFill>
              <a:latin typeface="Contoso University"/>
            </a:endParaRPr>
          </a:p>
          <a:p>
            <a:pPr algn="l"/>
            <a:r>
              <a:rPr lang="en-US" sz="2400" b="1" i="1" u="sng" dirty="0">
                <a:solidFill>
                  <a:srgbClr val="FFFFFF"/>
                </a:solidFill>
                <a:latin typeface="Contoso University"/>
              </a:rPr>
              <a:t>HOTEL BOOKING DASHBOARD</a:t>
            </a:r>
            <a:endParaRPr lang="en-US" sz="2400" dirty="0">
              <a:solidFill>
                <a:srgbClr val="FFFFFF"/>
              </a:solidFill>
              <a:latin typeface="Avenir Next LT Pro"/>
            </a:endParaRPr>
          </a:p>
          <a:p>
            <a:pPr algn="l"/>
            <a:endParaRPr lang="en-US" sz="2400" b="1" i="1" u="sng" dirty="0">
              <a:solidFill>
                <a:srgbClr val="FFFFFF"/>
              </a:solidFill>
              <a:latin typeface="Contoso University"/>
            </a:endParaRPr>
          </a:p>
          <a:p>
            <a:pPr algn="r"/>
            <a:r>
              <a:rPr lang="en-US" sz="2200" b="1" i="1" dirty="0">
                <a:solidFill>
                  <a:srgbClr val="FFFFFF"/>
                </a:solidFill>
                <a:latin typeface="Contoso University"/>
              </a:rPr>
              <a:t>SUMBITTED BY:                                </a:t>
            </a:r>
            <a:endParaRPr lang="en-US" sz="2200"/>
          </a:p>
          <a:p>
            <a:pPr algn="r"/>
            <a:r>
              <a:rPr lang="en-US" sz="2200" b="1" i="1" dirty="0">
                <a:solidFill>
                  <a:srgbClr val="FFFFFF"/>
                </a:solidFill>
                <a:latin typeface="Contoso University"/>
              </a:rPr>
              <a:t>SNEHA SINGH                        </a:t>
            </a:r>
          </a:p>
          <a:p>
            <a:pPr algn="r"/>
            <a:r>
              <a:rPr lang="en-US" sz="2200" b="1" i="1" dirty="0">
                <a:solidFill>
                  <a:srgbClr val="FFFFFF"/>
                </a:solidFill>
                <a:latin typeface="Contoso University"/>
              </a:rPr>
              <a:t>  11808742 </a:t>
            </a:r>
            <a:r>
              <a:rPr lang="en-US" sz="2800" b="1" i="1" dirty="0">
                <a:solidFill>
                  <a:srgbClr val="FFFFFF"/>
                </a:solidFill>
                <a:latin typeface="Contoso University"/>
              </a:rPr>
              <a:t>                      </a:t>
            </a:r>
          </a:p>
          <a:p>
            <a:pPr algn="l"/>
            <a:endParaRPr lang="en-US" sz="2800" b="1" i="1" u="sng" dirty="0">
              <a:solidFill>
                <a:srgbClr val="FFFFFF"/>
              </a:solidFill>
              <a:latin typeface="Contoso University"/>
            </a:endParaRPr>
          </a:p>
          <a:p>
            <a:pPr algn="l"/>
            <a:endParaRPr lang="en-US" sz="2800" b="1" i="1" u="sng" dirty="0">
              <a:solidFill>
                <a:srgbClr val="FFFFFF"/>
              </a:solidFill>
              <a:latin typeface="Contoso University"/>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2A2CDDB6-F030-4807-B21E-5D78CA31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5A2CCDB-461D-45E4-9EDC-83C5335CB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68D77-6480-4769-A65E-AB5A1524A6D3}"/>
              </a:ext>
            </a:extLst>
          </p:cNvPr>
          <p:cNvSpPr>
            <a:spLocks noGrp="1"/>
          </p:cNvSpPr>
          <p:nvPr>
            <p:ph type="title"/>
          </p:nvPr>
        </p:nvSpPr>
        <p:spPr>
          <a:xfrm>
            <a:off x="5638800" y="1066800"/>
            <a:ext cx="5367527" cy="2833528"/>
          </a:xfrm>
        </p:spPr>
        <p:txBody>
          <a:bodyPr vert="horz" lIns="91440" tIns="45720" rIns="91440" bIns="45720" rtlCol="0" anchor="b">
            <a:normAutofit/>
          </a:bodyPr>
          <a:lstStyle/>
          <a:p>
            <a:r>
              <a:rPr lang="en-US">
                <a:solidFill>
                  <a:schemeClr val="tx2"/>
                </a:solidFill>
              </a:rPr>
              <a:t>         MARKETING SEGEMENT</a:t>
            </a:r>
          </a:p>
        </p:txBody>
      </p:sp>
      <p:pic>
        <p:nvPicPr>
          <p:cNvPr id="5" name="Picture 4">
            <a:extLst>
              <a:ext uri="{FF2B5EF4-FFF2-40B4-BE49-F238E27FC236}">
                <a16:creationId xmlns:a16="http://schemas.microsoft.com/office/drawing/2014/main" id="{AF64564F-198B-4F9F-9A21-48E59D9932AE}"/>
              </a:ext>
            </a:extLst>
          </p:cNvPr>
          <p:cNvPicPr>
            <a:picLocks noChangeAspect="1"/>
          </p:cNvPicPr>
          <p:nvPr/>
        </p:nvPicPr>
        <p:blipFill rotWithShape="1">
          <a:blip r:embed="rId4"/>
          <a:srcRect t="6181" r="-2" b="3835"/>
          <a:stretch/>
        </p:blipFill>
        <p:spPr>
          <a:xfrm>
            <a:off x="1066801" y="1015552"/>
            <a:ext cx="4125186" cy="2319958"/>
          </a:xfrm>
          <a:prstGeom prst="rect">
            <a:avLst/>
          </a:prstGeom>
        </p:spPr>
      </p:pic>
      <p:pic>
        <p:nvPicPr>
          <p:cNvPr id="6" name="Picture 6" descr="Chart, bar chart&#10;&#10;Description automatically generated">
            <a:extLst>
              <a:ext uri="{FF2B5EF4-FFF2-40B4-BE49-F238E27FC236}">
                <a16:creationId xmlns:a16="http://schemas.microsoft.com/office/drawing/2014/main" id="{9D2BF80E-35CD-4F12-8ADC-47721CFD0346}"/>
              </a:ext>
            </a:extLst>
          </p:cNvPr>
          <p:cNvPicPr>
            <a:picLocks noChangeAspect="1"/>
          </p:cNvPicPr>
          <p:nvPr/>
        </p:nvPicPr>
        <p:blipFill>
          <a:blip r:embed="rId5"/>
          <a:stretch>
            <a:fillRect/>
          </a:stretch>
        </p:blipFill>
        <p:spPr>
          <a:xfrm>
            <a:off x="1064278" y="3514855"/>
            <a:ext cx="3887631" cy="2322860"/>
          </a:xfrm>
          <a:prstGeom prst="rect">
            <a:avLst/>
          </a:prstGeom>
        </p:spPr>
      </p:pic>
      <p:sp>
        <p:nvSpPr>
          <p:cNvPr id="4" name="TextBox 3">
            <a:extLst>
              <a:ext uri="{FF2B5EF4-FFF2-40B4-BE49-F238E27FC236}">
                <a16:creationId xmlns:a16="http://schemas.microsoft.com/office/drawing/2014/main" id="{918A09BB-A900-4DA7-8C6A-6672F1D96BF1}"/>
              </a:ext>
            </a:extLst>
          </p:cNvPr>
          <p:cNvSpPr txBox="1"/>
          <p:nvPr/>
        </p:nvSpPr>
        <p:spPr>
          <a:xfrm>
            <a:off x="2037348" y="1345532"/>
            <a:ext cx="29838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b="1" dirty="0">
                <a:solidFill>
                  <a:schemeClr val="accent5">
                    <a:lumMod val="75000"/>
                  </a:schemeClr>
                </a:solidFill>
                <a:latin typeface="Times New Roman"/>
              </a:rPr>
              <a:t>Analysis of Marketing </a:t>
            </a:r>
            <a:r>
              <a:rPr lang="en-US" sz="2800" b="1" dirty="0" err="1">
                <a:solidFill>
                  <a:schemeClr val="accent5">
                    <a:lumMod val="75000"/>
                  </a:schemeClr>
                </a:solidFill>
                <a:latin typeface="Times New Roman"/>
              </a:rPr>
              <a:t>Segement</a:t>
            </a:r>
            <a:r>
              <a:rPr lang="en-US" sz="2800" b="1" dirty="0">
                <a:solidFill>
                  <a:schemeClr val="accent5">
                    <a:lumMod val="75000"/>
                  </a:schemeClr>
                </a:solidFill>
                <a:latin typeface="Times New Roman"/>
              </a:rPr>
              <a:t> of different  hotel</a:t>
            </a:r>
            <a:r>
              <a:rPr lang="en-US" sz="2800" b="1" dirty="0">
                <a:solidFill>
                  <a:schemeClr val="bg1"/>
                </a:solidFill>
                <a:latin typeface="Times New Roman"/>
              </a:rPr>
              <a:t>.</a:t>
            </a:r>
            <a:endParaRPr lang="en-US" sz="2800" b="1">
              <a:solidFill>
                <a:schemeClr val="bg1"/>
              </a:solidFill>
              <a:latin typeface="Times New Roman"/>
              <a:cs typeface="Times New Roman"/>
            </a:endParaRPr>
          </a:p>
        </p:txBody>
      </p:sp>
    </p:spTree>
    <p:extLst>
      <p:ext uri="{BB962C8B-B14F-4D97-AF65-F5344CB8AC3E}">
        <p14:creationId xmlns:p14="http://schemas.microsoft.com/office/powerpoint/2010/main" val="11736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 name="Title 1">
            <a:extLst>
              <a:ext uri="{FF2B5EF4-FFF2-40B4-BE49-F238E27FC236}">
                <a16:creationId xmlns:a16="http://schemas.microsoft.com/office/drawing/2014/main" id="{6196633D-68B1-4F5B-A730-5AFB42C37263}"/>
              </a:ext>
            </a:extLst>
          </p:cNvPr>
          <p:cNvSpPr>
            <a:spLocks noGrp="1"/>
          </p:cNvSpPr>
          <p:nvPr>
            <p:ph type="title"/>
          </p:nvPr>
        </p:nvSpPr>
        <p:spPr>
          <a:xfrm>
            <a:off x="838200" y="461339"/>
            <a:ext cx="4648200" cy="2500268"/>
          </a:xfrm>
        </p:spPr>
        <p:txBody>
          <a:bodyPr>
            <a:normAutofit/>
          </a:bodyPr>
          <a:lstStyle/>
          <a:p>
            <a:r>
              <a:rPr lang="en-US">
                <a:solidFill>
                  <a:schemeClr val="tx2"/>
                </a:solidFill>
              </a:rPr>
              <a:t>            TYPE OF CUSTOMERS</a:t>
            </a:r>
          </a:p>
        </p:txBody>
      </p:sp>
      <p:sp>
        <p:nvSpPr>
          <p:cNvPr id="3" name="Content Placeholder 2">
            <a:extLst>
              <a:ext uri="{FF2B5EF4-FFF2-40B4-BE49-F238E27FC236}">
                <a16:creationId xmlns:a16="http://schemas.microsoft.com/office/drawing/2014/main" id="{A5A1AF99-E624-487C-9D52-F6904FCD8061}"/>
              </a:ext>
            </a:extLst>
          </p:cNvPr>
          <p:cNvSpPr>
            <a:spLocks noGrp="1"/>
          </p:cNvSpPr>
          <p:nvPr>
            <p:ph idx="1"/>
          </p:nvPr>
        </p:nvSpPr>
        <p:spPr>
          <a:xfrm>
            <a:off x="878305" y="2957764"/>
            <a:ext cx="4647901" cy="3899059"/>
          </a:xfrm>
        </p:spPr>
        <p:txBody>
          <a:bodyPr vert="horz" lIns="91440" tIns="45720" rIns="91440" bIns="45720" rtlCol="0" anchor="t">
            <a:normAutofit/>
          </a:bodyPr>
          <a:lstStyle/>
          <a:p>
            <a:pPr>
              <a:lnSpc>
                <a:spcPct val="100000"/>
              </a:lnSpc>
            </a:pPr>
            <a:r>
              <a:rPr lang="en-US" sz="2000" b="1" dirty="0">
                <a:solidFill>
                  <a:schemeClr val="tx2"/>
                </a:solidFill>
                <a:ea typeface="+mn-lt"/>
                <a:cs typeface="+mn-lt"/>
              </a:rPr>
              <a:t>Analysis of Different Type of Customers Booked the hotel.</a:t>
            </a:r>
            <a:endParaRPr lang="en-US" sz="2000" dirty="0">
              <a:solidFill>
                <a:schemeClr val="tx2"/>
              </a:solidFill>
            </a:endParaRPr>
          </a:p>
          <a:p>
            <a:pPr marL="0" indent="0">
              <a:lnSpc>
                <a:spcPct val="100000"/>
              </a:lnSpc>
              <a:buNone/>
            </a:pPr>
            <a:endParaRPr lang="en-US" sz="1100">
              <a:solidFill>
                <a:schemeClr val="tx2"/>
              </a:solidFill>
            </a:endParaRPr>
          </a:p>
          <a:p>
            <a:pPr>
              <a:lnSpc>
                <a:spcPct val="100000"/>
              </a:lnSpc>
            </a:pPr>
            <a:r>
              <a:rPr lang="en-US" sz="1800" b="1" u="sng" dirty="0">
                <a:solidFill>
                  <a:schemeClr val="tx2"/>
                </a:solidFill>
                <a:ea typeface="+mn-lt"/>
                <a:cs typeface="+mn-lt"/>
              </a:rPr>
              <a:t>Total No. Of Different type of Customer:</a:t>
            </a:r>
            <a:endParaRPr lang="en-US" sz="1800" b="1">
              <a:solidFill>
                <a:schemeClr val="tx2"/>
              </a:solidFill>
            </a:endParaRPr>
          </a:p>
          <a:p>
            <a:pPr marL="0" indent="0">
              <a:lnSpc>
                <a:spcPct val="100000"/>
              </a:lnSpc>
              <a:buNone/>
            </a:pPr>
            <a:r>
              <a:rPr lang="en-US" sz="1100" dirty="0">
                <a:solidFill>
                  <a:schemeClr val="tx2"/>
                </a:solidFill>
                <a:ea typeface="+mn-lt"/>
                <a:cs typeface="+mn-lt"/>
              </a:rPr>
              <a:t>  </a:t>
            </a:r>
            <a:endParaRPr lang="en-US" sz="1100" dirty="0">
              <a:solidFill>
                <a:schemeClr val="tx2"/>
              </a:solidFill>
            </a:endParaRPr>
          </a:p>
          <a:p>
            <a:pPr marL="0" indent="0">
              <a:lnSpc>
                <a:spcPct val="100000"/>
              </a:lnSpc>
              <a:buNone/>
            </a:pPr>
            <a:r>
              <a:rPr lang="en-US" sz="1400" dirty="0">
                <a:solidFill>
                  <a:schemeClr val="tx2"/>
                </a:solidFill>
                <a:ea typeface="+mn-lt"/>
                <a:cs typeface="+mn-lt"/>
              </a:rPr>
              <a:t>Contract Type Customer=4076 </a:t>
            </a:r>
            <a:endParaRPr lang="en-US" sz="1400" dirty="0">
              <a:solidFill>
                <a:schemeClr val="tx2"/>
              </a:solidFill>
            </a:endParaRPr>
          </a:p>
          <a:p>
            <a:pPr marL="0" indent="0">
              <a:lnSpc>
                <a:spcPct val="100000"/>
              </a:lnSpc>
              <a:buNone/>
            </a:pPr>
            <a:r>
              <a:rPr lang="en-US" sz="1400" dirty="0">
                <a:solidFill>
                  <a:schemeClr val="tx2"/>
                </a:solidFill>
                <a:ea typeface="+mn-lt"/>
                <a:cs typeface="+mn-lt"/>
              </a:rPr>
              <a:t>Group Type Customer=577 </a:t>
            </a:r>
            <a:endParaRPr lang="en-US" sz="1400" dirty="0">
              <a:solidFill>
                <a:schemeClr val="tx2"/>
              </a:solidFill>
            </a:endParaRPr>
          </a:p>
          <a:p>
            <a:pPr marL="0" indent="0">
              <a:lnSpc>
                <a:spcPct val="100000"/>
              </a:lnSpc>
              <a:buNone/>
            </a:pPr>
            <a:r>
              <a:rPr lang="en-US" sz="1400" dirty="0">
                <a:solidFill>
                  <a:schemeClr val="tx2"/>
                </a:solidFill>
                <a:ea typeface="+mn-lt"/>
                <a:cs typeface="+mn-lt"/>
              </a:rPr>
              <a:t>Transient Type Customer=89613 </a:t>
            </a:r>
            <a:endParaRPr lang="en-US" sz="1400" dirty="0">
              <a:solidFill>
                <a:schemeClr val="tx2"/>
              </a:solidFill>
            </a:endParaRPr>
          </a:p>
          <a:p>
            <a:pPr marL="0" indent="0">
              <a:lnSpc>
                <a:spcPct val="100000"/>
              </a:lnSpc>
              <a:buNone/>
            </a:pPr>
            <a:r>
              <a:rPr lang="en-US" sz="1400" dirty="0">
                <a:solidFill>
                  <a:schemeClr val="tx2"/>
                </a:solidFill>
                <a:ea typeface="+mn-lt"/>
                <a:cs typeface="+mn-lt"/>
              </a:rPr>
              <a:t>Transient-Party Type Customer=25124</a:t>
            </a:r>
            <a:r>
              <a:rPr lang="en-US" sz="1100" dirty="0">
                <a:solidFill>
                  <a:schemeClr val="tx2"/>
                </a:solidFill>
                <a:ea typeface="+mn-lt"/>
                <a:cs typeface="+mn-lt"/>
              </a:rPr>
              <a:t> </a:t>
            </a:r>
            <a:endParaRPr lang="en-US" sz="1100" dirty="0">
              <a:solidFill>
                <a:schemeClr val="tx2"/>
              </a:solidFill>
            </a:endParaRPr>
          </a:p>
        </p:txBody>
      </p:sp>
      <p:pic>
        <p:nvPicPr>
          <p:cNvPr id="4" name="Picture 4" descr="Chart, pie chart&#10;&#10;Description automatically generated">
            <a:extLst>
              <a:ext uri="{FF2B5EF4-FFF2-40B4-BE49-F238E27FC236}">
                <a16:creationId xmlns:a16="http://schemas.microsoft.com/office/drawing/2014/main" id="{46BEF4F3-9253-49E3-B284-6E2471F25EFE}"/>
              </a:ext>
            </a:extLst>
          </p:cNvPr>
          <p:cNvPicPr>
            <a:picLocks noChangeAspect="1"/>
          </p:cNvPicPr>
          <p:nvPr/>
        </p:nvPicPr>
        <p:blipFill>
          <a:blip r:embed="rId3"/>
          <a:stretch>
            <a:fillRect/>
          </a:stretch>
        </p:blipFill>
        <p:spPr>
          <a:xfrm>
            <a:off x="6626806" y="1959673"/>
            <a:ext cx="4817466" cy="2938653"/>
          </a:xfrm>
          <a:prstGeom prst="rect">
            <a:avLst/>
          </a:prstGeom>
        </p:spPr>
      </p:pic>
      <p:pic>
        <p:nvPicPr>
          <p:cNvPr id="15" name="Picture 14">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71301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895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1" y="0"/>
            <a:ext cx="619386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18141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1E79C4-6A62-4D1B-ADF1-42026D589896}"/>
              </a:ext>
            </a:extLst>
          </p:cNvPr>
          <p:cNvSpPr>
            <a:spLocks noGrp="1"/>
          </p:cNvSpPr>
          <p:nvPr>
            <p:ph type="title"/>
          </p:nvPr>
        </p:nvSpPr>
        <p:spPr>
          <a:xfrm>
            <a:off x="838200" y="586992"/>
            <a:ext cx="4953000" cy="1664573"/>
          </a:xfrm>
        </p:spPr>
        <p:txBody>
          <a:bodyPr vert="horz" lIns="91440" tIns="45720" rIns="91440" bIns="45720" rtlCol="0" anchor="ctr">
            <a:normAutofit/>
          </a:bodyPr>
          <a:lstStyle/>
          <a:p>
            <a:r>
              <a:rPr lang="en-US" sz="4100" dirty="0"/>
              <a:t>                 SPECIAL REQUEST</a:t>
            </a:r>
          </a:p>
        </p:txBody>
      </p:sp>
      <p:sp>
        <p:nvSpPr>
          <p:cNvPr id="4" name="TextBox 3">
            <a:extLst>
              <a:ext uri="{FF2B5EF4-FFF2-40B4-BE49-F238E27FC236}">
                <a16:creationId xmlns:a16="http://schemas.microsoft.com/office/drawing/2014/main" id="{EC9181C5-5C79-4DC9-9C97-FBD4EE055C7F}"/>
              </a:ext>
            </a:extLst>
          </p:cNvPr>
          <p:cNvSpPr txBox="1"/>
          <p:nvPr/>
        </p:nvSpPr>
        <p:spPr>
          <a:xfrm>
            <a:off x="838200" y="2411653"/>
            <a:ext cx="4952681"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1"/>
              </a:buClr>
              <a:buFont typeface="Arial" panose="020B0604020202020204" pitchFamily="34" charset="0"/>
              <a:buChar char="•"/>
            </a:pPr>
            <a:r>
              <a:rPr lang="en-US" b="1">
                <a:solidFill>
                  <a:schemeClr val="bg1"/>
                </a:solidFill>
              </a:rPr>
              <a:t>Analysis of Total Special Requests made by Customers .</a:t>
            </a:r>
          </a:p>
        </p:txBody>
      </p:sp>
      <p:pic>
        <p:nvPicPr>
          <p:cNvPr id="5" name="Picture 4">
            <a:extLst>
              <a:ext uri="{FF2B5EF4-FFF2-40B4-BE49-F238E27FC236}">
                <a16:creationId xmlns:a16="http://schemas.microsoft.com/office/drawing/2014/main" id="{B273F402-B721-46B3-8988-0491B15B2266}"/>
              </a:ext>
            </a:extLst>
          </p:cNvPr>
          <p:cNvPicPr>
            <a:picLocks noChangeAspect="1"/>
          </p:cNvPicPr>
          <p:nvPr/>
        </p:nvPicPr>
        <p:blipFill rotWithShape="1">
          <a:blip r:embed="rId3"/>
          <a:srcRect t="9120" b="13886"/>
          <a:stretch/>
        </p:blipFill>
        <p:spPr>
          <a:xfrm>
            <a:off x="6858001" y="567942"/>
            <a:ext cx="4724400" cy="2728151"/>
          </a:xfrm>
          <a:prstGeom prst="rect">
            <a:avLst/>
          </a:prstGeom>
        </p:spPr>
      </p:pic>
      <p:pic>
        <p:nvPicPr>
          <p:cNvPr id="6" name="Picture 6" descr="Diagram&#10;&#10;Description automatically generated">
            <a:extLst>
              <a:ext uri="{FF2B5EF4-FFF2-40B4-BE49-F238E27FC236}">
                <a16:creationId xmlns:a16="http://schemas.microsoft.com/office/drawing/2014/main" id="{7CC8D711-DDFF-4CED-9FA5-E43A1AECB17D}"/>
              </a:ext>
            </a:extLst>
          </p:cNvPr>
          <p:cNvPicPr>
            <a:picLocks noChangeAspect="1"/>
          </p:cNvPicPr>
          <p:nvPr/>
        </p:nvPicPr>
        <p:blipFill rotWithShape="1">
          <a:blip r:embed="rId4"/>
          <a:srcRect t="3757"/>
          <a:stretch/>
        </p:blipFill>
        <p:spPr>
          <a:xfrm>
            <a:off x="6183189" y="2840615"/>
            <a:ext cx="5396163" cy="4021545"/>
          </a:xfrm>
          <a:prstGeom prst="rect">
            <a:avLst/>
          </a:prstGeom>
        </p:spPr>
      </p:pic>
    </p:spTree>
    <p:extLst>
      <p:ext uri="{BB962C8B-B14F-4D97-AF65-F5344CB8AC3E}">
        <p14:creationId xmlns:p14="http://schemas.microsoft.com/office/powerpoint/2010/main" val="290311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01FDA6-0565-4492-B414-451BB5F889F3}"/>
              </a:ext>
            </a:extLst>
          </p:cNvPr>
          <p:cNvSpPr>
            <a:spLocks noGrp="1"/>
          </p:cNvSpPr>
          <p:nvPr>
            <p:ph type="title"/>
          </p:nvPr>
        </p:nvSpPr>
        <p:spPr>
          <a:xfrm>
            <a:off x="838200" y="381000"/>
            <a:ext cx="10003218" cy="1600124"/>
          </a:xfrm>
        </p:spPr>
        <p:txBody>
          <a:bodyPr>
            <a:normAutofit/>
          </a:bodyPr>
          <a:lstStyle/>
          <a:p>
            <a:r>
              <a:rPr lang="en-US" dirty="0"/>
              <a:t>NUMBER OF CHILDREN,ADULT,BABIES</a:t>
            </a:r>
          </a:p>
        </p:txBody>
      </p:sp>
      <p:sp>
        <p:nvSpPr>
          <p:cNvPr id="3" name="Content Placeholder 2">
            <a:extLst>
              <a:ext uri="{FF2B5EF4-FFF2-40B4-BE49-F238E27FC236}">
                <a16:creationId xmlns:a16="http://schemas.microsoft.com/office/drawing/2014/main" id="{35FC0010-BD56-4346-BC93-40C6EABA229F}"/>
              </a:ext>
            </a:extLst>
          </p:cNvPr>
          <p:cNvSpPr>
            <a:spLocks noGrp="1"/>
          </p:cNvSpPr>
          <p:nvPr>
            <p:ph idx="1"/>
          </p:nvPr>
        </p:nvSpPr>
        <p:spPr>
          <a:xfrm>
            <a:off x="838200" y="2745362"/>
            <a:ext cx="4800600" cy="3552824"/>
          </a:xfrm>
        </p:spPr>
        <p:txBody>
          <a:bodyPr vert="horz" lIns="91440" tIns="45720" rIns="91440" bIns="45720" rtlCol="0" anchor="ctr">
            <a:normAutofit lnSpcReduction="10000"/>
          </a:bodyPr>
          <a:lstStyle/>
          <a:p>
            <a:pPr>
              <a:lnSpc>
                <a:spcPct val="100000"/>
              </a:lnSpc>
            </a:pPr>
            <a:r>
              <a:rPr lang="en-US" sz="1600" b="1" u="sng" dirty="0">
                <a:solidFill>
                  <a:schemeClr val="tx1"/>
                </a:solidFill>
                <a:ea typeface="+mn-lt"/>
                <a:cs typeface="+mn-lt"/>
              </a:rPr>
              <a:t>Total no. of </a:t>
            </a:r>
            <a:r>
              <a:rPr lang="en-US" sz="1600" b="1" u="sng" dirty="0" err="1">
                <a:solidFill>
                  <a:schemeClr val="tx1"/>
                </a:solidFill>
                <a:ea typeface="+mn-lt"/>
                <a:cs typeface="+mn-lt"/>
              </a:rPr>
              <a:t>Adults,Children,Babies</a:t>
            </a:r>
            <a:r>
              <a:rPr lang="en-US" sz="1600" b="1" u="sng" dirty="0">
                <a:solidFill>
                  <a:schemeClr val="tx1"/>
                </a:solidFill>
                <a:ea typeface="+mn-lt"/>
                <a:cs typeface="+mn-lt"/>
              </a:rPr>
              <a:t> in Different </a:t>
            </a:r>
            <a:r>
              <a:rPr lang="en-US" sz="1600" b="1" u="sng" dirty="0" err="1">
                <a:solidFill>
                  <a:schemeClr val="tx1"/>
                </a:solidFill>
                <a:ea typeface="+mn-lt"/>
                <a:cs typeface="+mn-lt"/>
              </a:rPr>
              <a:t>Hotel.i.e</a:t>
            </a:r>
            <a:r>
              <a:rPr lang="en-US" sz="1600" b="1" u="sng" dirty="0">
                <a:solidFill>
                  <a:schemeClr val="tx1"/>
                </a:solidFill>
                <a:ea typeface="+mn-lt"/>
                <a:cs typeface="+mn-lt"/>
              </a:rPr>
              <a:t>.</a:t>
            </a:r>
            <a:endParaRPr lang="en-US" sz="1600" b="1" dirty="0">
              <a:solidFill>
                <a:schemeClr val="tx1"/>
              </a:solidFill>
            </a:endParaRPr>
          </a:p>
          <a:p>
            <a:pPr marL="0" indent="0">
              <a:lnSpc>
                <a:spcPct val="100000"/>
              </a:lnSpc>
              <a:buNone/>
            </a:pPr>
            <a:r>
              <a:rPr lang="en-US" sz="1300" dirty="0">
                <a:solidFill>
                  <a:schemeClr val="tx1"/>
                </a:solidFill>
                <a:ea typeface="+mn-lt"/>
                <a:cs typeface="+mn-lt"/>
              </a:rPr>
              <a:t>  </a:t>
            </a:r>
            <a:endParaRPr lang="en-US" sz="1300" dirty="0">
              <a:solidFill>
                <a:schemeClr val="tx1"/>
              </a:solidFill>
            </a:endParaRPr>
          </a:p>
          <a:p>
            <a:pPr marL="0" indent="0">
              <a:lnSpc>
                <a:spcPct val="100000"/>
              </a:lnSpc>
              <a:buNone/>
            </a:pPr>
            <a:r>
              <a:rPr lang="en-US" sz="1400" dirty="0">
                <a:solidFill>
                  <a:schemeClr val="tx1"/>
                </a:solidFill>
                <a:ea typeface="+mn-lt"/>
                <a:cs typeface="+mn-lt"/>
              </a:rPr>
              <a:t>City Hotel:   </a:t>
            </a:r>
            <a:endParaRPr lang="en-US" sz="1400">
              <a:solidFill>
                <a:schemeClr val="tx1"/>
              </a:solidFill>
            </a:endParaRPr>
          </a:p>
          <a:p>
            <a:pPr marL="0" indent="0">
              <a:lnSpc>
                <a:spcPct val="100000"/>
              </a:lnSpc>
              <a:buNone/>
            </a:pPr>
            <a:r>
              <a:rPr lang="en-US" sz="1400" dirty="0">
                <a:solidFill>
                  <a:schemeClr val="tx1"/>
                </a:solidFill>
                <a:ea typeface="+mn-lt"/>
                <a:cs typeface="+mn-lt"/>
              </a:rPr>
              <a:t>Children=79330 </a:t>
            </a:r>
            <a:endParaRPr lang="en-US" sz="1400">
              <a:solidFill>
                <a:schemeClr val="tx1"/>
              </a:solidFill>
            </a:endParaRPr>
          </a:p>
          <a:p>
            <a:pPr marL="0" indent="0">
              <a:lnSpc>
                <a:spcPct val="100000"/>
              </a:lnSpc>
              <a:buNone/>
            </a:pPr>
            <a:r>
              <a:rPr lang="en-US" sz="1400" dirty="0">
                <a:solidFill>
                  <a:schemeClr val="tx1"/>
                </a:solidFill>
                <a:ea typeface="+mn-lt"/>
                <a:cs typeface="+mn-lt"/>
              </a:rPr>
              <a:t>           Adult=146838 </a:t>
            </a:r>
            <a:endParaRPr lang="en-US" sz="1400">
              <a:solidFill>
                <a:schemeClr val="tx1"/>
              </a:solidFill>
            </a:endParaRPr>
          </a:p>
          <a:p>
            <a:pPr marL="0" indent="0">
              <a:lnSpc>
                <a:spcPct val="100000"/>
              </a:lnSpc>
              <a:buNone/>
            </a:pPr>
            <a:r>
              <a:rPr lang="en-US" sz="1400" dirty="0">
                <a:solidFill>
                  <a:schemeClr val="tx1"/>
                </a:solidFill>
                <a:ea typeface="+mn-lt"/>
                <a:cs typeface="+mn-lt"/>
              </a:rPr>
              <a:t>           Babies=392 </a:t>
            </a:r>
            <a:endParaRPr lang="en-US" sz="1400">
              <a:solidFill>
                <a:schemeClr val="tx1"/>
              </a:solidFill>
            </a:endParaRPr>
          </a:p>
          <a:p>
            <a:pPr marL="0" indent="0">
              <a:lnSpc>
                <a:spcPct val="100000"/>
              </a:lnSpc>
              <a:buNone/>
            </a:pPr>
            <a:r>
              <a:rPr lang="en-US" sz="1400" dirty="0">
                <a:solidFill>
                  <a:schemeClr val="tx1"/>
                </a:solidFill>
                <a:ea typeface="+mn-lt"/>
                <a:cs typeface="+mn-lt"/>
              </a:rPr>
              <a:t>Resort Hotel: </a:t>
            </a:r>
            <a:endParaRPr lang="en-US" sz="1400">
              <a:solidFill>
                <a:schemeClr val="tx1"/>
              </a:solidFill>
            </a:endParaRPr>
          </a:p>
          <a:p>
            <a:pPr marL="0" indent="0">
              <a:lnSpc>
                <a:spcPct val="100000"/>
              </a:lnSpc>
              <a:buNone/>
            </a:pPr>
            <a:r>
              <a:rPr lang="en-US" sz="1400" dirty="0">
                <a:solidFill>
                  <a:schemeClr val="tx1"/>
                </a:solidFill>
                <a:ea typeface="+mn-lt"/>
                <a:cs typeface="+mn-lt"/>
              </a:rPr>
              <a:t>Children=40060 </a:t>
            </a:r>
            <a:endParaRPr lang="en-US" sz="1400">
              <a:solidFill>
                <a:schemeClr val="tx1"/>
              </a:solidFill>
            </a:endParaRPr>
          </a:p>
          <a:p>
            <a:pPr marL="0" indent="0">
              <a:lnSpc>
                <a:spcPct val="100000"/>
              </a:lnSpc>
              <a:buNone/>
            </a:pPr>
            <a:r>
              <a:rPr lang="en-US" sz="1400" dirty="0">
                <a:solidFill>
                  <a:schemeClr val="tx1"/>
                </a:solidFill>
                <a:ea typeface="+mn-lt"/>
                <a:cs typeface="+mn-lt"/>
              </a:rPr>
              <a:t>           Adult=74798 </a:t>
            </a:r>
            <a:endParaRPr lang="en-US" sz="1400">
              <a:solidFill>
                <a:schemeClr val="tx1"/>
              </a:solidFill>
            </a:endParaRPr>
          </a:p>
          <a:p>
            <a:pPr marL="0" indent="0">
              <a:lnSpc>
                <a:spcPct val="100000"/>
              </a:lnSpc>
              <a:buNone/>
            </a:pPr>
            <a:r>
              <a:rPr lang="en-US" sz="1400" dirty="0">
                <a:solidFill>
                  <a:schemeClr val="tx1"/>
                </a:solidFill>
                <a:ea typeface="+mn-lt"/>
                <a:cs typeface="+mn-lt"/>
              </a:rPr>
              <a:t>           Babies=557 </a:t>
            </a:r>
            <a:endParaRPr lang="en-US" sz="1400">
              <a:solidFill>
                <a:schemeClr val="tx1"/>
              </a:solidFill>
            </a:endParaRPr>
          </a:p>
        </p:txBody>
      </p:sp>
      <p:pic>
        <p:nvPicPr>
          <p:cNvPr id="4" name="Picture 4" descr="Chart, bar chart, treemap chart&#10;&#10;Description automatically generated">
            <a:extLst>
              <a:ext uri="{FF2B5EF4-FFF2-40B4-BE49-F238E27FC236}">
                <a16:creationId xmlns:a16="http://schemas.microsoft.com/office/drawing/2014/main" id="{865028D6-EC42-42B2-9F13-AA60CCBEDD00}"/>
              </a:ext>
            </a:extLst>
          </p:cNvPr>
          <p:cNvPicPr>
            <a:picLocks noChangeAspect="1"/>
          </p:cNvPicPr>
          <p:nvPr/>
        </p:nvPicPr>
        <p:blipFill>
          <a:blip r:embed="rId3"/>
          <a:stretch>
            <a:fillRect/>
          </a:stretch>
        </p:blipFill>
        <p:spPr>
          <a:xfrm>
            <a:off x="5996628" y="2901901"/>
            <a:ext cx="5585772" cy="3239746"/>
          </a:xfrm>
          <a:prstGeom prst="rect">
            <a:avLst/>
          </a:prstGeom>
        </p:spPr>
      </p:pic>
    </p:spTree>
    <p:extLst>
      <p:ext uri="{BB962C8B-B14F-4D97-AF65-F5344CB8AC3E}">
        <p14:creationId xmlns:p14="http://schemas.microsoft.com/office/powerpoint/2010/main" val="241517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B18AF-8463-49F0-ABCC-248BBD977246}"/>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sz="3700"/>
              <a:t>         MONTHLY RESERVATION</a:t>
            </a:r>
          </a:p>
        </p:txBody>
      </p:sp>
      <p:sp>
        <p:nvSpPr>
          <p:cNvPr id="3" name="Content Placeholder 2">
            <a:extLst>
              <a:ext uri="{FF2B5EF4-FFF2-40B4-BE49-F238E27FC236}">
                <a16:creationId xmlns:a16="http://schemas.microsoft.com/office/drawing/2014/main" id="{B1CC5710-6617-4603-A13F-E8E89250C78F}"/>
              </a:ext>
            </a:extLst>
          </p:cNvPr>
          <p:cNvSpPr>
            <a:spLocks noGrp="1"/>
          </p:cNvSpPr>
          <p:nvPr>
            <p:ph idx="1"/>
          </p:nvPr>
        </p:nvSpPr>
        <p:spPr>
          <a:xfrm>
            <a:off x="7402801" y="4074784"/>
            <a:ext cx="3776415" cy="2054306"/>
          </a:xfrm>
        </p:spPr>
        <p:txBody>
          <a:bodyPr vert="horz" lIns="91440" tIns="45720" rIns="91440" bIns="45720" rtlCol="0" anchor="t">
            <a:normAutofit/>
          </a:bodyPr>
          <a:lstStyle/>
          <a:p>
            <a:pPr marL="0" indent="0">
              <a:buNone/>
            </a:pPr>
            <a:r>
              <a:rPr lang="en-US" sz="2200" b="1">
                <a:solidFill>
                  <a:schemeClr val="tx2">
                    <a:alpha val="80000"/>
                  </a:schemeClr>
                </a:solidFill>
              </a:rPr>
              <a:t>Analysis of Reservation In hotel Monthly</a:t>
            </a:r>
            <a:endParaRPr lang="en-US" sz="2200">
              <a:solidFill>
                <a:schemeClr val="tx2">
                  <a:alpha val="80000"/>
                </a:schemeClr>
              </a:solidFill>
            </a:endParaRPr>
          </a:p>
        </p:txBody>
      </p:sp>
      <p:pic>
        <p:nvPicPr>
          <p:cNvPr id="4" name="Picture 4" descr="Chart&#10;&#10;Description automatically generated">
            <a:extLst>
              <a:ext uri="{FF2B5EF4-FFF2-40B4-BE49-F238E27FC236}">
                <a16:creationId xmlns:a16="http://schemas.microsoft.com/office/drawing/2014/main" id="{1DB06FFC-1151-492E-A2E6-02D186C65B6D}"/>
              </a:ext>
            </a:extLst>
          </p:cNvPr>
          <p:cNvPicPr>
            <a:picLocks noChangeAspect="1"/>
          </p:cNvPicPr>
          <p:nvPr/>
        </p:nvPicPr>
        <p:blipFill>
          <a:blip r:embed="rId4"/>
          <a:stretch>
            <a:fillRect/>
          </a:stretch>
        </p:blipFill>
        <p:spPr>
          <a:xfrm>
            <a:off x="603229" y="1561728"/>
            <a:ext cx="6402214" cy="3729289"/>
          </a:xfrm>
          <a:prstGeom prst="rect">
            <a:avLst/>
          </a:prstGeom>
        </p:spPr>
      </p:pic>
    </p:spTree>
    <p:extLst>
      <p:ext uri="{BB962C8B-B14F-4D97-AF65-F5344CB8AC3E}">
        <p14:creationId xmlns:p14="http://schemas.microsoft.com/office/powerpoint/2010/main" val="61455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 name="Picture 12">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AADF31DD-3E9E-4812-BEA1-F8007CE05840}"/>
              </a:ext>
            </a:extLst>
          </p:cNvPr>
          <p:cNvSpPr>
            <a:spLocks noGrp="1"/>
          </p:cNvSpPr>
          <p:nvPr>
            <p:ph type="title"/>
          </p:nvPr>
        </p:nvSpPr>
        <p:spPr>
          <a:xfrm>
            <a:off x="838200" y="559813"/>
            <a:ext cx="5638800" cy="1573786"/>
          </a:xfrm>
        </p:spPr>
        <p:txBody>
          <a:bodyPr>
            <a:normAutofit/>
          </a:bodyPr>
          <a:lstStyle/>
          <a:p>
            <a:r>
              <a:rPr lang="en-US">
                <a:solidFill>
                  <a:schemeClr val="tx2"/>
                </a:solidFill>
              </a:rPr>
              <a:t>         CHANNEL DISTRIBUTION</a:t>
            </a:r>
          </a:p>
        </p:txBody>
      </p:sp>
      <p:sp>
        <p:nvSpPr>
          <p:cNvPr id="3" name="Content Placeholder 2">
            <a:extLst>
              <a:ext uri="{FF2B5EF4-FFF2-40B4-BE49-F238E27FC236}">
                <a16:creationId xmlns:a16="http://schemas.microsoft.com/office/drawing/2014/main" id="{13C14DA8-FC71-4D80-A16B-32945833A369}"/>
              </a:ext>
            </a:extLst>
          </p:cNvPr>
          <p:cNvSpPr>
            <a:spLocks noGrp="1"/>
          </p:cNvSpPr>
          <p:nvPr>
            <p:ph idx="1"/>
          </p:nvPr>
        </p:nvSpPr>
        <p:spPr>
          <a:xfrm>
            <a:off x="6687160" y="559814"/>
            <a:ext cx="4633486" cy="1573786"/>
          </a:xfrm>
        </p:spPr>
        <p:txBody>
          <a:bodyPr vert="horz" lIns="91440" tIns="45720" rIns="91440" bIns="45720" rtlCol="0">
            <a:normAutofit/>
          </a:bodyPr>
          <a:lstStyle/>
          <a:p>
            <a:r>
              <a:rPr lang="en-US" sz="1800" b="1">
                <a:solidFill>
                  <a:schemeClr val="tx2"/>
                </a:solidFill>
                <a:ea typeface="+mn-lt"/>
                <a:cs typeface="+mn-lt"/>
              </a:rPr>
              <a:t>Analysis of Channel Distribution.</a:t>
            </a:r>
            <a:endParaRPr lang="en-US" sz="1800">
              <a:solidFill>
                <a:schemeClr val="tx2"/>
              </a:solidFill>
            </a:endParaRPr>
          </a:p>
          <a:p>
            <a:endParaRPr lang="en-US" sz="1800">
              <a:solidFill>
                <a:schemeClr val="tx2"/>
              </a:solidFill>
            </a:endParaRPr>
          </a:p>
        </p:txBody>
      </p:sp>
      <p:pic>
        <p:nvPicPr>
          <p:cNvPr id="4" name="Picture 4" descr="Chart&#10;&#10;Description automatically generated">
            <a:extLst>
              <a:ext uri="{FF2B5EF4-FFF2-40B4-BE49-F238E27FC236}">
                <a16:creationId xmlns:a16="http://schemas.microsoft.com/office/drawing/2014/main" id="{232D462E-771D-4F9E-A499-DF5636E5F26F}"/>
              </a:ext>
            </a:extLst>
          </p:cNvPr>
          <p:cNvPicPr>
            <a:picLocks noChangeAspect="1"/>
          </p:cNvPicPr>
          <p:nvPr/>
        </p:nvPicPr>
        <p:blipFill>
          <a:blip r:embed="rId3"/>
          <a:stretch>
            <a:fillRect/>
          </a:stretch>
        </p:blipFill>
        <p:spPr>
          <a:xfrm>
            <a:off x="2829588" y="2385716"/>
            <a:ext cx="6532823" cy="3919694"/>
          </a:xfrm>
          <a:prstGeom prst="rect">
            <a:avLst/>
          </a:prstGeom>
        </p:spPr>
      </p:pic>
      <p:pic>
        <p:nvPicPr>
          <p:cNvPr id="15" name="Picture 14">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854814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7" descr="Graphical user interface&#10;&#10;Description automatically generated">
            <a:extLst>
              <a:ext uri="{FF2B5EF4-FFF2-40B4-BE49-F238E27FC236}">
                <a16:creationId xmlns:a16="http://schemas.microsoft.com/office/drawing/2014/main" id="{41CA2EC4-0C46-41F1-976A-5EF37672A8A5}"/>
              </a:ext>
            </a:extLst>
          </p:cNvPr>
          <p:cNvPicPr>
            <a:picLocks noChangeAspect="1"/>
          </p:cNvPicPr>
          <p:nvPr/>
        </p:nvPicPr>
        <p:blipFill rotWithShape="1">
          <a:blip r:embed="rId3">
            <a:alphaModFix amt="60000"/>
          </a:blip>
          <a:srcRect r="-1" b="3428"/>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0E780A0C-87E7-4C1E-9D61-2472EB126554}"/>
              </a:ext>
            </a:extLst>
          </p:cNvPr>
          <p:cNvSpPr>
            <a:spLocks noGrp="1"/>
          </p:cNvSpPr>
          <p:nvPr>
            <p:ph type="title"/>
          </p:nvPr>
        </p:nvSpPr>
        <p:spPr>
          <a:xfrm>
            <a:off x="1198180" y="726066"/>
            <a:ext cx="9774619" cy="2474333"/>
          </a:xfrm>
        </p:spPr>
        <p:txBody>
          <a:bodyPr anchor="b">
            <a:normAutofit/>
          </a:bodyPr>
          <a:lstStyle/>
          <a:p>
            <a:pPr algn="ctr"/>
            <a:r>
              <a:rPr lang="en-US" sz="7200" i="1" u="sng" dirty="0">
                <a:highlight>
                  <a:srgbClr val="808080"/>
                </a:highlight>
                <a:latin typeface="Algerian"/>
              </a:rPr>
              <a:t>DASHBOARD</a:t>
            </a:r>
          </a:p>
        </p:txBody>
      </p:sp>
      <p:sp>
        <p:nvSpPr>
          <p:cNvPr id="3" name="Content Placeholder 2">
            <a:extLst>
              <a:ext uri="{FF2B5EF4-FFF2-40B4-BE49-F238E27FC236}">
                <a16:creationId xmlns:a16="http://schemas.microsoft.com/office/drawing/2014/main" id="{125304E4-54BF-4904-AA3F-72CC0389D0EA}"/>
              </a:ext>
            </a:extLst>
          </p:cNvPr>
          <p:cNvSpPr>
            <a:spLocks noGrp="1"/>
          </p:cNvSpPr>
          <p:nvPr>
            <p:ph idx="1"/>
          </p:nvPr>
        </p:nvSpPr>
        <p:spPr>
          <a:xfrm>
            <a:off x="1219202" y="3429000"/>
            <a:ext cx="9954076" cy="2514600"/>
          </a:xfrm>
        </p:spPr>
        <p:txBody>
          <a:bodyPr vert="horz" lIns="91440" tIns="45720" rIns="91440" bIns="45720" rtlCol="0" anchor="ctr">
            <a:normAutofit/>
          </a:bodyPr>
          <a:lstStyle/>
          <a:p>
            <a:pPr marL="0" indent="0" algn="ctr">
              <a:buNone/>
            </a:pPr>
            <a:endParaRPr lang="en-US" sz="1800" b="1" dirty="0">
              <a:solidFill>
                <a:srgbClr val="FFFFFF"/>
              </a:solidFill>
              <a:latin typeface="Aharoni"/>
              <a:cs typeface="Aharoni"/>
            </a:endParaRPr>
          </a:p>
        </p:txBody>
      </p:sp>
    </p:spTree>
    <p:extLst>
      <p:ext uri="{BB962C8B-B14F-4D97-AF65-F5344CB8AC3E}">
        <p14:creationId xmlns:p14="http://schemas.microsoft.com/office/powerpoint/2010/main" val="286440745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0F2A995B-2BE0-4BC8-B459-67DFB96D8436}"/>
              </a:ext>
            </a:extLst>
          </p:cNvPr>
          <p:cNvSpPr>
            <a:spLocks noGrp="1"/>
          </p:cNvSpPr>
          <p:nvPr>
            <p:ph type="title"/>
          </p:nvPr>
        </p:nvSpPr>
        <p:spPr>
          <a:xfrm>
            <a:off x="838201" y="559813"/>
            <a:ext cx="10348146" cy="1675009"/>
          </a:xfrm>
        </p:spPr>
        <p:txBody>
          <a:bodyPr anchor="t">
            <a:normAutofit/>
          </a:bodyPr>
          <a:lstStyle/>
          <a:p>
            <a:endParaRPr lang="en-US">
              <a:solidFill>
                <a:schemeClr val="tx2"/>
              </a:solidFill>
            </a:endParaRPr>
          </a:p>
        </p:txBody>
      </p:sp>
      <p:pic>
        <p:nvPicPr>
          <p:cNvPr id="17"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pic>
        <p:nvPicPr>
          <p:cNvPr id="4" name="Picture 18" descr="Graphical user interface, website&#10;&#10;Description automatically generated">
            <a:extLst>
              <a:ext uri="{FF2B5EF4-FFF2-40B4-BE49-F238E27FC236}">
                <a16:creationId xmlns:a16="http://schemas.microsoft.com/office/drawing/2014/main" id="{D55C9DFC-6B0E-4B21-977F-ACC216703D35}"/>
              </a:ext>
            </a:extLst>
          </p:cNvPr>
          <p:cNvPicPr>
            <a:picLocks noGrp="1" noChangeAspect="1"/>
          </p:cNvPicPr>
          <p:nvPr>
            <p:ph idx="1"/>
          </p:nvPr>
        </p:nvPicPr>
        <p:blipFill>
          <a:blip r:embed="rId4"/>
          <a:stretch>
            <a:fillRect/>
          </a:stretch>
        </p:blipFill>
        <p:spPr>
          <a:xfrm>
            <a:off x="685628" y="3742"/>
            <a:ext cx="10477211" cy="3122507"/>
          </a:xfrm>
        </p:spPr>
      </p:pic>
      <p:pic>
        <p:nvPicPr>
          <p:cNvPr id="19" name="Picture 19" descr="A screen shot of a computer&#10;&#10;Description automatically generated">
            <a:extLst>
              <a:ext uri="{FF2B5EF4-FFF2-40B4-BE49-F238E27FC236}">
                <a16:creationId xmlns:a16="http://schemas.microsoft.com/office/drawing/2014/main" id="{60A3E4D8-A047-4F8F-8AAC-CCEC170430AA}"/>
              </a:ext>
            </a:extLst>
          </p:cNvPr>
          <p:cNvPicPr>
            <a:picLocks noChangeAspect="1"/>
          </p:cNvPicPr>
          <p:nvPr/>
        </p:nvPicPr>
        <p:blipFill>
          <a:blip r:embed="rId5"/>
          <a:stretch>
            <a:fillRect/>
          </a:stretch>
        </p:blipFill>
        <p:spPr>
          <a:xfrm>
            <a:off x="684757" y="3122002"/>
            <a:ext cx="10133554" cy="1469942"/>
          </a:xfrm>
          <a:prstGeom prst="rect">
            <a:avLst/>
          </a:prstGeom>
        </p:spPr>
      </p:pic>
      <p:pic>
        <p:nvPicPr>
          <p:cNvPr id="20" name="Picture 20" descr="Chart&#10;&#10;Description automatically generated">
            <a:extLst>
              <a:ext uri="{FF2B5EF4-FFF2-40B4-BE49-F238E27FC236}">
                <a16:creationId xmlns:a16="http://schemas.microsoft.com/office/drawing/2014/main" id="{145E7BCA-1D73-440D-A967-3E5DCEC7D9E0}"/>
              </a:ext>
            </a:extLst>
          </p:cNvPr>
          <p:cNvPicPr>
            <a:picLocks noChangeAspect="1"/>
          </p:cNvPicPr>
          <p:nvPr/>
        </p:nvPicPr>
        <p:blipFill>
          <a:blip r:embed="rId6"/>
          <a:stretch>
            <a:fillRect/>
          </a:stretch>
        </p:blipFill>
        <p:spPr>
          <a:xfrm>
            <a:off x="684757" y="4592913"/>
            <a:ext cx="10352761" cy="1346476"/>
          </a:xfrm>
          <a:prstGeom prst="rect">
            <a:avLst/>
          </a:prstGeom>
        </p:spPr>
      </p:pic>
      <p:pic>
        <p:nvPicPr>
          <p:cNvPr id="21" name="Picture 21" descr="Chart&#10;&#10;Description automatically generated">
            <a:extLst>
              <a:ext uri="{FF2B5EF4-FFF2-40B4-BE49-F238E27FC236}">
                <a16:creationId xmlns:a16="http://schemas.microsoft.com/office/drawing/2014/main" id="{D6481A91-002B-40D6-988D-A9E0B7ABDF23}"/>
              </a:ext>
            </a:extLst>
          </p:cNvPr>
          <p:cNvPicPr>
            <a:picLocks noChangeAspect="1"/>
          </p:cNvPicPr>
          <p:nvPr/>
        </p:nvPicPr>
        <p:blipFill>
          <a:blip r:embed="rId7"/>
          <a:stretch>
            <a:fillRect/>
          </a:stretch>
        </p:blipFill>
        <p:spPr>
          <a:xfrm>
            <a:off x="1739032" y="5946726"/>
            <a:ext cx="7503089" cy="1227563"/>
          </a:xfrm>
          <a:prstGeom prst="rect">
            <a:avLst/>
          </a:prstGeom>
        </p:spPr>
      </p:pic>
    </p:spTree>
    <p:extLst>
      <p:ext uri="{BB962C8B-B14F-4D97-AF65-F5344CB8AC3E}">
        <p14:creationId xmlns:p14="http://schemas.microsoft.com/office/powerpoint/2010/main" val="4197792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860C871-D6BB-407C-AB67-91DC28F19D72}"/>
              </a:ext>
            </a:extLst>
          </p:cNvPr>
          <p:cNvPicPr>
            <a:picLocks noChangeAspect="1"/>
          </p:cNvPicPr>
          <p:nvPr/>
        </p:nvPicPr>
        <p:blipFill rotWithShape="1">
          <a:blip r:embed="rId3">
            <a:alphaModFix amt="60000"/>
          </a:blip>
          <a:srcRect t="3324" r="-1" b="12401"/>
          <a:stretch/>
        </p:blipFill>
        <p:spPr>
          <a:xfrm>
            <a:off x="20" y="1376"/>
            <a:ext cx="12191980" cy="6856624"/>
          </a:xfrm>
          <a:prstGeom prst="rect">
            <a:avLst/>
          </a:prstGeom>
        </p:spPr>
      </p:pic>
      <p:sp>
        <p:nvSpPr>
          <p:cNvPr id="2" name="Title 1">
            <a:extLst>
              <a:ext uri="{FF2B5EF4-FFF2-40B4-BE49-F238E27FC236}">
                <a16:creationId xmlns:a16="http://schemas.microsoft.com/office/drawing/2014/main" id="{216F91D2-EEA4-492C-AA14-B8126C334B22}"/>
              </a:ext>
            </a:extLst>
          </p:cNvPr>
          <p:cNvSpPr>
            <a:spLocks noGrp="1"/>
          </p:cNvSpPr>
          <p:nvPr>
            <p:ph type="title"/>
          </p:nvPr>
        </p:nvSpPr>
        <p:spPr>
          <a:xfrm>
            <a:off x="1219056" y="726066"/>
            <a:ext cx="9753743" cy="1253046"/>
          </a:xfrm>
        </p:spPr>
        <p:txBody>
          <a:bodyPr vert="horz" lIns="91440" tIns="45720" rIns="91440" bIns="45720" rtlCol="0" anchor="b">
            <a:normAutofit/>
          </a:bodyPr>
          <a:lstStyle/>
          <a:p>
            <a:pPr algn="ctr"/>
            <a:r>
              <a:rPr lang="en-US">
                <a:solidFill>
                  <a:srgbClr val="FFFFFF"/>
                </a:solidFill>
              </a:rPr>
              <a:t>                    CONCLUSION</a:t>
            </a:r>
          </a:p>
        </p:txBody>
      </p:sp>
      <p:sp>
        <p:nvSpPr>
          <p:cNvPr id="4" name="TextBox 3">
            <a:extLst>
              <a:ext uri="{FF2B5EF4-FFF2-40B4-BE49-F238E27FC236}">
                <a16:creationId xmlns:a16="http://schemas.microsoft.com/office/drawing/2014/main" id="{52C14363-7E51-4028-8CB9-BCEEE53EDFDB}"/>
              </a:ext>
            </a:extLst>
          </p:cNvPr>
          <p:cNvSpPr txBox="1"/>
          <p:nvPr/>
        </p:nvSpPr>
        <p:spPr>
          <a:xfrm>
            <a:off x="1219202" y="2072014"/>
            <a:ext cx="9954076" cy="4330873"/>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buClr>
                <a:schemeClr val="accent1"/>
              </a:buClr>
            </a:pPr>
            <a:r>
              <a:rPr lang="en-US" dirty="0">
                <a:solidFill>
                  <a:srgbClr val="FFFFFF"/>
                </a:solidFill>
              </a:rPr>
              <a:t>In conclusion, MS-Excel is a great tool for data analysis to computer science and the professionals who utilize them. Data analysis have their advantages and disadvantages like everything in our lives. Only advance users can make use of data analysis, and any problem involving data </a:t>
            </a:r>
            <a:r>
              <a:rPr lang="en-US" spc="-10" dirty="0">
                <a:solidFill>
                  <a:srgbClr val="FFFFFF"/>
                </a:solidFill>
              </a:rPr>
              <a:t>analysis will need a professional to use it. Luckily, there are more advantages than there are </a:t>
            </a:r>
            <a:r>
              <a:rPr lang="en-US" dirty="0">
                <a:solidFill>
                  <a:srgbClr val="FFFFFF"/>
                </a:solidFill>
              </a:rPr>
              <a:t>disadvantages. Data analysis allow information to analysis the data and retrieve useful information, it provides the means for management of large data like databases, work together and are necessary for efficient analysis, safe storage of data, allows easier processing of data, and the use of the internet to access data anytime. With those odds, this makes it easy to accept that without these kinds of applications in our lives, life would be that much harder when dealing with computer science and even our day to day tasks.</a:t>
            </a:r>
            <a:endParaRPr lang="en-US"/>
          </a:p>
          <a:p>
            <a:pPr indent="-228600" algn="ctr">
              <a:spcAft>
                <a:spcPts val="600"/>
              </a:spcAft>
              <a:buClr>
                <a:schemeClr val="accent1"/>
              </a:buClr>
              <a:buFont typeface="Arial" panose="020B0604020202020204" pitchFamily="34" charset="0"/>
              <a:buChar char="•"/>
            </a:pPr>
            <a:endParaRPr lang="en-US" b="1" dirty="0">
              <a:solidFill>
                <a:srgbClr val="FFFFFF"/>
              </a:solidFill>
            </a:endParaRPr>
          </a:p>
        </p:txBody>
      </p:sp>
    </p:spTree>
    <p:extLst>
      <p:ext uri="{BB962C8B-B14F-4D97-AF65-F5344CB8AC3E}">
        <p14:creationId xmlns:p14="http://schemas.microsoft.com/office/powerpoint/2010/main" val="140107323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7" descr="A picture containing stationary, table, envelope&#10;&#10;Description automatically generated">
            <a:extLst>
              <a:ext uri="{FF2B5EF4-FFF2-40B4-BE49-F238E27FC236}">
                <a16:creationId xmlns:a16="http://schemas.microsoft.com/office/drawing/2014/main" id="{65D29E3B-6FBD-4B76-93E4-F4C8BFF8AF54}"/>
              </a:ext>
            </a:extLst>
          </p:cNvPr>
          <p:cNvPicPr>
            <a:picLocks noGrp="1" noChangeAspect="1"/>
          </p:cNvPicPr>
          <p:nvPr>
            <p:ph idx="1"/>
          </p:nvPr>
        </p:nvPicPr>
        <p:blipFill rotWithShape="1">
          <a:blip r:embed="rId3">
            <a:alphaModFix/>
          </a:blip>
          <a:srcRect l="5" r="1" b="1"/>
          <a:stretch/>
        </p:blipFill>
        <p:spPr>
          <a:xfrm>
            <a:off x="-2988" y="10"/>
            <a:ext cx="12188952" cy="6856614"/>
          </a:xfrm>
          <a:prstGeom prst="rect">
            <a:avLst/>
          </a:prstGeom>
        </p:spPr>
      </p:pic>
      <p:pic>
        <p:nvPicPr>
          <p:cNvPr id="20" name="Picture 19">
            <a:extLst>
              <a:ext uri="{FF2B5EF4-FFF2-40B4-BE49-F238E27FC236}">
                <a16:creationId xmlns:a16="http://schemas.microsoft.com/office/drawing/2014/main" id="{E5D1D0CC-CCAC-438D-80EC-4CCECE93657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lum bright="70000" contrast="-70000"/>
            <a:alphaModFix amt="60000"/>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2" name="Picture 21">
            <a:extLst>
              <a:ext uri="{FF2B5EF4-FFF2-40B4-BE49-F238E27FC236}">
                <a16:creationId xmlns:a16="http://schemas.microsoft.com/office/drawing/2014/main" id="{0CBD1636-9054-40A5-A483-B554F6C5E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lum bright="70000" contrast="-70000"/>
            <a:alphaModFix amt="60000"/>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spTree>
    <p:extLst>
      <p:ext uri="{BB962C8B-B14F-4D97-AF65-F5344CB8AC3E}">
        <p14:creationId xmlns:p14="http://schemas.microsoft.com/office/powerpoint/2010/main" val="125086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895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1" y="0"/>
            <a:ext cx="619386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18141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3AE827-7A16-45EE-AC6F-B5D2BE03F27A}"/>
              </a:ext>
            </a:extLst>
          </p:cNvPr>
          <p:cNvSpPr>
            <a:spLocks noGrp="1"/>
          </p:cNvSpPr>
          <p:nvPr>
            <p:ph type="title"/>
          </p:nvPr>
        </p:nvSpPr>
        <p:spPr>
          <a:xfrm>
            <a:off x="838200" y="586992"/>
            <a:ext cx="4953000" cy="1664573"/>
          </a:xfrm>
        </p:spPr>
        <p:txBody>
          <a:bodyPr>
            <a:normAutofit/>
          </a:bodyPr>
          <a:lstStyle/>
          <a:p>
            <a:r>
              <a:rPr lang="en-US" sz="2800"/>
              <a:t>                 </a:t>
            </a:r>
            <a:r>
              <a:rPr lang="en-US" sz="2800">
                <a:latin typeface="Arial Rounded MT Bold"/>
              </a:rPr>
              <a:t>INTRODUCTION</a:t>
            </a:r>
          </a:p>
        </p:txBody>
      </p:sp>
      <p:sp>
        <p:nvSpPr>
          <p:cNvPr id="3" name="Content Placeholder 2">
            <a:extLst>
              <a:ext uri="{FF2B5EF4-FFF2-40B4-BE49-F238E27FC236}">
                <a16:creationId xmlns:a16="http://schemas.microsoft.com/office/drawing/2014/main" id="{87C53D71-4585-4582-BE15-DE53BDDB463F}"/>
              </a:ext>
            </a:extLst>
          </p:cNvPr>
          <p:cNvSpPr>
            <a:spLocks noGrp="1"/>
          </p:cNvSpPr>
          <p:nvPr>
            <p:ph idx="1"/>
          </p:nvPr>
        </p:nvSpPr>
        <p:spPr>
          <a:xfrm>
            <a:off x="838200" y="2411653"/>
            <a:ext cx="4952681" cy="3728613"/>
          </a:xfrm>
        </p:spPr>
        <p:txBody>
          <a:bodyPr vert="horz" lIns="91440" tIns="45720" rIns="91440" bIns="45720" rtlCol="0">
            <a:normAutofit/>
          </a:bodyPr>
          <a:lstStyle/>
          <a:p>
            <a:pPr>
              <a:lnSpc>
                <a:spcPct val="100000"/>
              </a:lnSpc>
              <a:buNone/>
            </a:pPr>
            <a:r>
              <a:rPr lang="en-US" sz="1800">
                <a:ea typeface="+mn-lt"/>
                <a:cs typeface="+mn-lt"/>
              </a:rPr>
              <a:t>This project covers the analysis part of Booking Details for the year 2015-17 based on some Type of hotel. This dataset consists of various data fields like – Hotel Type,Booking year,special requirement, etc. </a:t>
            </a:r>
            <a:endParaRPr lang="en-US" sz="1800"/>
          </a:p>
          <a:p>
            <a:pPr>
              <a:lnSpc>
                <a:spcPct val="100000"/>
              </a:lnSpc>
              <a:buNone/>
            </a:pPr>
            <a:r>
              <a:rPr lang="en-US" sz="1800">
                <a:ea typeface="+mn-lt"/>
                <a:cs typeface="+mn-lt"/>
              </a:rPr>
              <a:t>Analysis is done using the different tools of Microsoft Excel like – pivot table, pivot chart, slicers etc. To perform analysis on dataset to analysis of bookings yearwise,total cancelletion,special requirements etc. </a:t>
            </a:r>
          </a:p>
          <a:p>
            <a:pPr>
              <a:lnSpc>
                <a:spcPct val="100000"/>
              </a:lnSpc>
              <a:buNone/>
            </a:pPr>
            <a:endParaRPr lang="en-US" sz="1800"/>
          </a:p>
          <a:p>
            <a:pPr>
              <a:lnSpc>
                <a:spcPct val="100000"/>
              </a:lnSpc>
              <a:buNone/>
            </a:pPr>
            <a:endParaRPr lang="en-US" sz="1800"/>
          </a:p>
          <a:p>
            <a:pPr>
              <a:lnSpc>
                <a:spcPct val="100000"/>
              </a:lnSpc>
              <a:buNone/>
            </a:pPr>
            <a:endParaRPr lang="en-US" sz="1800"/>
          </a:p>
        </p:txBody>
      </p:sp>
      <p:pic>
        <p:nvPicPr>
          <p:cNvPr id="5" name="Picture 5" descr="A picture containing person, indoor, table, cake&#10;&#10;Description automatically generated">
            <a:extLst>
              <a:ext uri="{FF2B5EF4-FFF2-40B4-BE49-F238E27FC236}">
                <a16:creationId xmlns:a16="http://schemas.microsoft.com/office/drawing/2014/main" id="{0CF20A83-2148-49DE-AE24-31F9C9B5EFC4}"/>
              </a:ext>
            </a:extLst>
          </p:cNvPr>
          <p:cNvPicPr>
            <a:picLocks noChangeAspect="1"/>
          </p:cNvPicPr>
          <p:nvPr/>
        </p:nvPicPr>
        <p:blipFill rotWithShape="1">
          <a:blip r:embed="rId3"/>
          <a:srcRect l="6475" r="1310" b="-2"/>
          <a:stretch/>
        </p:blipFill>
        <p:spPr>
          <a:xfrm>
            <a:off x="6858001" y="567942"/>
            <a:ext cx="4724400" cy="2728151"/>
          </a:xfrm>
          <a:prstGeom prst="rect">
            <a:avLst/>
          </a:prstGeom>
        </p:spPr>
      </p:pic>
      <p:pic>
        <p:nvPicPr>
          <p:cNvPr id="4" name="Picture 4" descr="A living room filled with furniture and a flat screen tv&#10;&#10;Description automatically generated">
            <a:extLst>
              <a:ext uri="{FF2B5EF4-FFF2-40B4-BE49-F238E27FC236}">
                <a16:creationId xmlns:a16="http://schemas.microsoft.com/office/drawing/2014/main" id="{BFF6A19C-E659-4576-8945-2E3595BA628C}"/>
              </a:ext>
            </a:extLst>
          </p:cNvPr>
          <p:cNvPicPr>
            <a:picLocks noChangeAspect="1"/>
          </p:cNvPicPr>
          <p:nvPr/>
        </p:nvPicPr>
        <p:blipFill rotWithShape="1">
          <a:blip r:embed="rId4"/>
          <a:srcRect l="20774" r="5628"/>
          <a:stretch/>
        </p:blipFill>
        <p:spPr>
          <a:xfrm>
            <a:off x="6854952" y="3412115"/>
            <a:ext cx="4724400" cy="2728151"/>
          </a:xfrm>
          <a:prstGeom prst="rect">
            <a:avLst/>
          </a:prstGeom>
        </p:spPr>
      </p:pic>
    </p:spTree>
    <p:extLst>
      <p:ext uri="{BB962C8B-B14F-4D97-AF65-F5344CB8AC3E}">
        <p14:creationId xmlns:p14="http://schemas.microsoft.com/office/powerpoint/2010/main" val="324028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3">
            <a:extLst>
              <a:ext uri="{FF2B5EF4-FFF2-40B4-BE49-F238E27FC236}">
                <a16:creationId xmlns:a16="http://schemas.microsoft.com/office/drawing/2014/main" id="{36591AA4-106C-4EB4-8352-EEB6C449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F0842D-03BF-4DC0-8DC1-10183EB6A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3">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descr="A hand holding a computer&#10;&#10;Description automatically generated">
            <a:extLst>
              <a:ext uri="{FF2B5EF4-FFF2-40B4-BE49-F238E27FC236}">
                <a16:creationId xmlns:a16="http://schemas.microsoft.com/office/drawing/2014/main" id="{EFB269F5-440F-4530-A251-8DB752011E4A}"/>
              </a:ext>
            </a:extLst>
          </p:cNvPr>
          <p:cNvPicPr>
            <a:picLocks noChangeAspect="1"/>
          </p:cNvPicPr>
          <p:nvPr/>
        </p:nvPicPr>
        <p:blipFill rotWithShape="1">
          <a:blip r:embed="rId4">
            <a:alphaModFix amt="60000"/>
          </a:blip>
          <a:srcRect l="24660" r="16233" b="1"/>
          <a:stretch/>
        </p:blipFill>
        <p:spPr>
          <a:xfrm>
            <a:off x="1452815" y="1066800"/>
            <a:ext cx="3437593" cy="2286000"/>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A510B73D-7CB8-4FD9-89D0-43FEEDCF0191}"/>
              </a:ext>
            </a:extLst>
          </p:cNvPr>
          <p:cNvPicPr>
            <a:picLocks noChangeAspect="1"/>
          </p:cNvPicPr>
          <p:nvPr/>
        </p:nvPicPr>
        <p:blipFill rotWithShape="1">
          <a:blip r:embed="rId5">
            <a:alphaModFix amt="60000"/>
          </a:blip>
          <a:srcRect l="21361" r="26874" b="-1"/>
          <a:stretch/>
        </p:blipFill>
        <p:spPr>
          <a:xfrm>
            <a:off x="1209380" y="3434551"/>
            <a:ext cx="3924463" cy="2286000"/>
          </a:xfrm>
          <a:prstGeom prst="rect">
            <a:avLst/>
          </a:prstGeom>
        </p:spPr>
      </p:pic>
      <p:sp>
        <p:nvSpPr>
          <p:cNvPr id="3" name="Content Placeholder 2">
            <a:extLst>
              <a:ext uri="{FF2B5EF4-FFF2-40B4-BE49-F238E27FC236}">
                <a16:creationId xmlns:a16="http://schemas.microsoft.com/office/drawing/2014/main" id="{59199C41-B0BA-4BE0-8EAF-2F9CF58764E7}"/>
              </a:ext>
            </a:extLst>
          </p:cNvPr>
          <p:cNvSpPr>
            <a:spLocks noGrp="1"/>
          </p:cNvSpPr>
          <p:nvPr>
            <p:ph idx="1"/>
          </p:nvPr>
        </p:nvSpPr>
        <p:spPr>
          <a:xfrm>
            <a:off x="5638800" y="2407085"/>
            <a:ext cx="6315205" cy="4146115"/>
          </a:xfrm>
        </p:spPr>
        <p:txBody>
          <a:bodyPr vert="horz" lIns="91440" tIns="45720" rIns="91440" bIns="45720" rtlCol="0" anchor="t">
            <a:normAutofit/>
          </a:bodyPr>
          <a:lstStyle/>
          <a:p>
            <a:pPr>
              <a:lnSpc>
                <a:spcPct val="100000"/>
              </a:lnSpc>
              <a:buFont typeface="Wingdings" panose="020B0604020202020204" pitchFamily="34" charset="0"/>
              <a:buChar char="v"/>
            </a:pPr>
            <a:r>
              <a:rPr lang="en-US" sz="1400" b="1" dirty="0">
                <a:ea typeface="+mn-lt"/>
                <a:cs typeface="+mn-lt"/>
              </a:rPr>
              <a:t>Analysis of the different types of hotel booked </a:t>
            </a:r>
            <a:r>
              <a:rPr lang="en-US" sz="1400" b="1" dirty="0" err="1">
                <a:ea typeface="+mn-lt"/>
                <a:cs typeface="+mn-lt"/>
              </a:rPr>
              <a:t>evey</a:t>
            </a:r>
            <a:r>
              <a:rPr lang="en-US" sz="1400" b="1" dirty="0">
                <a:ea typeface="+mn-lt"/>
                <a:cs typeface="+mn-lt"/>
              </a:rPr>
              <a:t> year.</a:t>
            </a:r>
            <a:endParaRPr lang="en-US" sz="1400" b="1"/>
          </a:p>
          <a:p>
            <a:pPr>
              <a:lnSpc>
                <a:spcPct val="100000"/>
              </a:lnSpc>
              <a:buFont typeface="Wingdings" panose="020B0604020202020204" pitchFamily="34" charset="0"/>
              <a:buChar char="v"/>
            </a:pPr>
            <a:r>
              <a:rPr lang="en-US" sz="1400" b="1" dirty="0">
                <a:ea typeface="+mn-lt"/>
                <a:cs typeface="+mn-lt"/>
              </a:rPr>
              <a:t>Analysis of the Reservation Status every year.</a:t>
            </a:r>
            <a:endParaRPr lang="en-US" sz="1400" b="1"/>
          </a:p>
          <a:p>
            <a:pPr>
              <a:lnSpc>
                <a:spcPct val="100000"/>
              </a:lnSpc>
              <a:buFont typeface="Wingdings" panose="020B0604020202020204" pitchFamily="34" charset="0"/>
              <a:buChar char="v"/>
            </a:pPr>
            <a:r>
              <a:rPr lang="en-US" sz="1400" b="1" dirty="0">
                <a:ea typeface="+mn-lt"/>
                <a:cs typeface="+mn-lt"/>
              </a:rPr>
              <a:t>Analysis of the  Hotel Reserved every year according to different types.</a:t>
            </a:r>
            <a:endParaRPr lang="en-US" sz="1400" b="1"/>
          </a:p>
          <a:p>
            <a:pPr>
              <a:lnSpc>
                <a:spcPct val="100000"/>
              </a:lnSpc>
              <a:buFont typeface="Wingdings" panose="020B0604020202020204" pitchFamily="34" charset="0"/>
              <a:buChar char="v"/>
            </a:pPr>
            <a:r>
              <a:rPr lang="en-US" sz="1400" b="1" dirty="0">
                <a:ea typeface="+mn-lt"/>
                <a:cs typeface="+mn-lt"/>
              </a:rPr>
              <a:t>Analysis of Changes occurred in Booking per year .</a:t>
            </a:r>
            <a:endParaRPr lang="en-US" sz="1400" b="1"/>
          </a:p>
          <a:p>
            <a:pPr>
              <a:lnSpc>
                <a:spcPct val="100000"/>
              </a:lnSpc>
              <a:buFont typeface="Wingdings" panose="020B0604020202020204" pitchFamily="34" charset="0"/>
              <a:buChar char="v"/>
            </a:pPr>
            <a:r>
              <a:rPr lang="en-US" sz="1400" b="1" dirty="0">
                <a:ea typeface="+mn-lt"/>
                <a:cs typeface="+mn-lt"/>
              </a:rPr>
              <a:t>Analysis of Top 10 Countries Booked Hotel every year.</a:t>
            </a:r>
            <a:endParaRPr lang="en-US" sz="1400" b="1"/>
          </a:p>
          <a:p>
            <a:pPr>
              <a:lnSpc>
                <a:spcPct val="100000"/>
              </a:lnSpc>
              <a:buFont typeface="Wingdings" panose="020B0604020202020204" pitchFamily="34" charset="0"/>
              <a:buChar char="v"/>
            </a:pPr>
            <a:r>
              <a:rPr lang="en-US" sz="1400" b="1" dirty="0">
                <a:ea typeface="+mn-lt"/>
                <a:cs typeface="+mn-lt"/>
              </a:rPr>
              <a:t>Analysis of Marketing </a:t>
            </a:r>
            <a:r>
              <a:rPr lang="en-US" sz="1400" b="1" dirty="0" err="1">
                <a:ea typeface="+mn-lt"/>
                <a:cs typeface="+mn-lt"/>
              </a:rPr>
              <a:t>Segement</a:t>
            </a:r>
            <a:r>
              <a:rPr lang="en-US" sz="1400" b="1" dirty="0">
                <a:ea typeface="+mn-lt"/>
                <a:cs typeface="+mn-lt"/>
              </a:rPr>
              <a:t> of different  hotel.</a:t>
            </a:r>
            <a:endParaRPr lang="en-US" sz="1400" b="1"/>
          </a:p>
          <a:p>
            <a:pPr>
              <a:lnSpc>
                <a:spcPct val="100000"/>
              </a:lnSpc>
              <a:buFont typeface="Wingdings" panose="020B0604020202020204" pitchFamily="34" charset="0"/>
              <a:buChar char="v"/>
            </a:pPr>
            <a:r>
              <a:rPr lang="en-US" sz="1400" b="1" dirty="0">
                <a:ea typeface="+mn-lt"/>
                <a:cs typeface="+mn-lt"/>
              </a:rPr>
              <a:t>Analysis of Total Special Requests made by Customers .</a:t>
            </a:r>
            <a:endParaRPr lang="en-US" sz="1400" b="1"/>
          </a:p>
          <a:p>
            <a:pPr>
              <a:lnSpc>
                <a:spcPct val="100000"/>
              </a:lnSpc>
              <a:buFont typeface="Wingdings" panose="020B0604020202020204" pitchFamily="34" charset="0"/>
              <a:buChar char="v"/>
            </a:pPr>
            <a:r>
              <a:rPr lang="en-US" sz="1400" b="1" dirty="0">
                <a:ea typeface="+mn-lt"/>
                <a:cs typeface="+mn-lt"/>
              </a:rPr>
              <a:t>Analysis of Different Type of Customers Booked the hotel.</a:t>
            </a:r>
            <a:endParaRPr lang="en-US" sz="1400" b="1"/>
          </a:p>
          <a:p>
            <a:pPr>
              <a:lnSpc>
                <a:spcPct val="100000"/>
              </a:lnSpc>
              <a:buFont typeface="Wingdings" panose="020B0604020202020204" pitchFamily="34" charset="0"/>
              <a:buChar char="v"/>
            </a:pPr>
            <a:r>
              <a:rPr lang="en-US" sz="1400" b="1" dirty="0">
                <a:ea typeface="+mn-lt"/>
                <a:cs typeface="+mn-lt"/>
              </a:rPr>
              <a:t>Analysis of Total no. of </a:t>
            </a:r>
            <a:r>
              <a:rPr lang="en-US" sz="1400" b="1" dirty="0" err="1">
                <a:ea typeface="+mn-lt"/>
                <a:cs typeface="+mn-lt"/>
              </a:rPr>
              <a:t>Adults,Children</a:t>
            </a:r>
            <a:r>
              <a:rPr lang="en-US" sz="1400" b="1" dirty="0">
                <a:ea typeface="+mn-lt"/>
                <a:cs typeface="+mn-lt"/>
              </a:rPr>
              <a:t> and babies booked hotel every year.</a:t>
            </a:r>
            <a:endParaRPr lang="en-US" sz="1400" b="1"/>
          </a:p>
          <a:p>
            <a:pPr>
              <a:lnSpc>
                <a:spcPct val="100000"/>
              </a:lnSpc>
              <a:buFont typeface="Wingdings" panose="020B0604020202020204" pitchFamily="34" charset="0"/>
              <a:buChar char="v"/>
            </a:pPr>
            <a:r>
              <a:rPr lang="en-US" sz="1400" b="1" dirty="0">
                <a:ea typeface="+mn-lt"/>
                <a:cs typeface="+mn-lt"/>
              </a:rPr>
              <a:t>Analysis of Reservation In hotel Monthly.</a:t>
            </a:r>
            <a:endParaRPr lang="en-US" sz="1400" b="1"/>
          </a:p>
          <a:p>
            <a:pPr>
              <a:lnSpc>
                <a:spcPct val="100000"/>
              </a:lnSpc>
              <a:buFont typeface="Wingdings" panose="020B0604020202020204" pitchFamily="34" charset="0"/>
              <a:buChar char="v"/>
            </a:pPr>
            <a:r>
              <a:rPr lang="en-US" sz="1400" b="1" dirty="0">
                <a:ea typeface="+mn-lt"/>
                <a:cs typeface="+mn-lt"/>
              </a:rPr>
              <a:t>Analysis of Channel Distribution.</a:t>
            </a:r>
            <a:endParaRPr lang="en-US" sz="1400" b="1"/>
          </a:p>
          <a:p>
            <a:pPr>
              <a:lnSpc>
                <a:spcPct val="100000"/>
              </a:lnSpc>
              <a:buFont typeface="Wingdings" panose="020B0604020202020204" pitchFamily="34" charset="0"/>
              <a:buChar char="v"/>
            </a:pPr>
            <a:endParaRPr lang="en-US" sz="700">
              <a:solidFill>
                <a:schemeClr val="tx2"/>
              </a:solidFill>
            </a:endParaRPr>
          </a:p>
          <a:p>
            <a:pPr>
              <a:lnSpc>
                <a:spcPct val="100000"/>
              </a:lnSpc>
            </a:pPr>
            <a:endParaRPr lang="en-US" sz="700">
              <a:solidFill>
                <a:schemeClr val="tx2"/>
              </a:solidFill>
            </a:endParaRPr>
          </a:p>
        </p:txBody>
      </p:sp>
      <p:sp>
        <p:nvSpPr>
          <p:cNvPr id="2" name="Title 1">
            <a:extLst>
              <a:ext uri="{FF2B5EF4-FFF2-40B4-BE49-F238E27FC236}">
                <a16:creationId xmlns:a16="http://schemas.microsoft.com/office/drawing/2014/main" id="{0AD1C71E-6EB4-4787-8C96-80B125ED18D4}"/>
              </a:ext>
            </a:extLst>
          </p:cNvPr>
          <p:cNvSpPr>
            <a:spLocks noGrp="1"/>
          </p:cNvSpPr>
          <p:nvPr>
            <p:ph type="title"/>
          </p:nvPr>
        </p:nvSpPr>
        <p:spPr>
          <a:xfrm>
            <a:off x="5638800" y="1066800"/>
            <a:ext cx="5334000" cy="1036747"/>
          </a:xfrm>
        </p:spPr>
        <p:txBody>
          <a:bodyPr anchor="ctr">
            <a:normAutofit/>
          </a:bodyPr>
          <a:lstStyle/>
          <a:p>
            <a:r>
              <a:rPr lang="en-US" sz="3700" b="0" dirty="0">
                <a:solidFill>
                  <a:schemeClr val="tx2"/>
                </a:solidFill>
                <a:ea typeface="+mj-lt"/>
                <a:cs typeface="+mj-lt"/>
              </a:rPr>
              <a:t>              </a:t>
            </a:r>
            <a:r>
              <a:rPr lang="en-US" sz="3700" dirty="0">
                <a:solidFill>
                  <a:schemeClr val="accent1">
                    <a:lumMod val="20000"/>
                    <a:lumOff val="80000"/>
                  </a:schemeClr>
                </a:solidFill>
                <a:ea typeface="+mj-lt"/>
                <a:cs typeface="+mj-lt"/>
              </a:rPr>
              <a:t>Objectives</a:t>
            </a:r>
            <a:r>
              <a:rPr lang="en-US" sz="3700" dirty="0">
                <a:solidFill>
                  <a:schemeClr val="tx2"/>
                </a:solidFill>
                <a:ea typeface="+mj-lt"/>
                <a:cs typeface="+mj-lt"/>
              </a:rPr>
              <a:t> </a:t>
            </a:r>
            <a:endParaRPr lang="en-US" sz="3700" dirty="0">
              <a:solidFill>
                <a:schemeClr val="tx2"/>
              </a:solidFill>
            </a:endParaRPr>
          </a:p>
        </p:txBody>
      </p:sp>
    </p:spTree>
    <p:extLst>
      <p:ext uri="{BB962C8B-B14F-4D97-AF65-F5344CB8AC3E}">
        <p14:creationId xmlns:p14="http://schemas.microsoft.com/office/powerpoint/2010/main" val="204876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 name="Picture 4">
            <a:extLst>
              <a:ext uri="{FF2B5EF4-FFF2-40B4-BE49-F238E27FC236}">
                <a16:creationId xmlns:a16="http://schemas.microsoft.com/office/drawing/2014/main" id="{A06CFDCB-FE3A-4AC1-9788-D04D2DBC60D6}"/>
              </a:ext>
            </a:extLst>
          </p:cNvPr>
          <p:cNvPicPr>
            <a:picLocks noChangeAspect="1"/>
          </p:cNvPicPr>
          <p:nvPr/>
        </p:nvPicPr>
        <p:blipFill rotWithShape="1">
          <a:blip r:embed="rId2"/>
          <a:srcRect l="7263" r="3317" b="-9"/>
          <a:stretch/>
        </p:blipFill>
        <p:spPr>
          <a:xfrm>
            <a:off x="3048" y="10"/>
            <a:ext cx="6195372" cy="4618233"/>
          </a:xfrm>
          <a:prstGeom prst="rect">
            <a:avLst/>
          </a:prstGeom>
        </p:spPr>
      </p:pic>
      <p:sp>
        <p:nvSpPr>
          <p:cNvPr id="10"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622D0A-0A63-4C08-A668-D0B742B214D2}"/>
              </a:ext>
            </a:extLst>
          </p:cNvPr>
          <p:cNvSpPr>
            <a:spLocks noGrp="1"/>
          </p:cNvSpPr>
          <p:nvPr>
            <p:ph type="title"/>
          </p:nvPr>
        </p:nvSpPr>
        <p:spPr>
          <a:xfrm>
            <a:off x="838200" y="4876800"/>
            <a:ext cx="10003218" cy="1219200"/>
          </a:xfrm>
        </p:spPr>
        <p:txBody>
          <a:bodyPr>
            <a:normAutofit/>
          </a:bodyPr>
          <a:lstStyle/>
          <a:p>
            <a:r>
              <a:rPr lang="en-US" dirty="0">
                <a:ea typeface="+mj-lt"/>
                <a:cs typeface="+mj-lt"/>
              </a:rPr>
              <a:t>               </a:t>
            </a:r>
            <a:endParaRPr lang="en-US" dirty="0"/>
          </a:p>
        </p:txBody>
      </p:sp>
      <p:sp>
        <p:nvSpPr>
          <p:cNvPr id="3" name="Content Placeholder 2">
            <a:extLst>
              <a:ext uri="{FF2B5EF4-FFF2-40B4-BE49-F238E27FC236}">
                <a16:creationId xmlns:a16="http://schemas.microsoft.com/office/drawing/2014/main" id="{7274AAA3-63E3-4D35-B5D6-33133E170AB1}"/>
              </a:ext>
            </a:extLst>
          </p:cNvPr>
          <p:cNvSpPr>
            <a:spLocks noGrp="1"/>
          </p:cNvSpPr>
          <p:nvPr>
            <p:ph idx="1"/>
          </p:nvPr>
        </p:nvSpPr>
        <p:spPr>
          <a:xfrm>
            <a:off x="6553200" y="399684"/>
            <a:ext cx="4800600" cy="3935986"/>
          </a:xfrm>
        </p:spPr>
        <p:txBody>
          <a:bodyPr vert="horz" lIns="91440" tIns="45720" rIns="91440" bIns="45720" rtlCol="0" anchor="ctr">
            <a:normAutofit/>
          </a:bodyPr>
          <a:lstStyle/>
          <a:p>
            <a:pPr marL="0" indent="0">
              <a:spcBef>
                <a:spcPct val="0"/>
              </a:spcBef>
              <a:buNone/>
            </a:pPr>
            <a:r>
              <a:rPr lang="en-US" sz="1800" b="1" dirty="0">
                <a:solidFill>
                  <a:schemeClr val="tx2"/>
                </a:solidFill>
                <a:ea typeface="+mn-lt"/>
                <a:cs typeface="+mn-lt"/>
              </a:rPr>
              <a:t>                     </a:t>
            </a:r>
            <a:endParaRPr lang="en-US" sz="1800" dirty="0">
              <a:solidFill>
                <a:schemeClr val="tx2"/>
              </a:solidFill>
              <a:ea typeface="+mn-lt"/>
              <a:cs typeface="+mn-lt"/>
            </a:endParaRPr>
          </a:p>
          <a:p>
            <a:pPr marL="0" indent="0">
              <a:spcBef>
                <a:spcPct val="0"/>
              </a:spcBef>
              <a:buNone/>
            </a:pPr>
            <a:endParaRPr lang="en-US" sz="1800" b="1">
              <a:solidFill>
                <a:schemeClr val="tx2"/>
              </a:solidFill>
              <a:ea typeface="+mn-lt"/>
              <a:cs typeface="+mn-lt"/>
            </a:endParaRPr>
          </a:p>
          <a:p>
            <a:pPr marL="0" indent="0">
              <a:spcBef>
                <a:spcPct val="0"/>
              </a:spcBef>
              <a:buNone/>
            </a:pPr>
            <a:endParaRPr lang="en-US" sz="1800" b="1">
              <a:solidFill>
                <a:schemeClr val="tx2"/>
              </a:solidFill>
              <a:ea typeface="+mn-lt"/>
              <a:cs typeface="+mn-lt"/>
            </a:endParaRPr>
          </a:p>
          <a:p>
            <a:pPr marL="0" indent="0">
              <a:spcBef>
                <a:spcPct val="0"/>
              </a:spcBef>
              <a:buNone/>
            </a:pPr>
            <a:r>
              <a:rPr lang="en-US" sz="1800" b="1" dirty="0">
                <a:solidFill>
                  <a:schemeClr val="tx2"/>
                </a:solidFill>
                <a:ea typeface="+mn-lt"/>
                <a:cs typeface="+mn-lt"/>
              </a:rPr>
              <a:t>                          </a:t>
            </a:r>
            <a:r>
              <a:rPr lang="en-US" sz="4400" b="1" i="1" dirty="0">
                <a:solidFill>
                  <a:schemeClr val="tx2"/>
                </a:solidFill>
                <a:latin typeface="AngsanaUPC"/>
                <a:ea typeface="+mn-lt"/>
                <a:cs typeface="+mn-lt"/>
              </a:rPr>
              <a:t>Analysis Results</a:t>
            </a:r>
          </a:p>
          <a:p>
            <a:pPr>
              <a:spcBef>
                <a:spcPct val="0"/>
              </a:spcBef>
            </a:pPr>
            <a:endParaRPr lang="en-US" sz="4400" b="1" i="1" dirty="0">
              <a:solidFill>
                <a:schemeClr val="tx2"/>
              </a:solidFill>
              <a:latin typeface="AngsanaUPC"/>
              <a:ea typeface="+mn-lt"/>
              <a:cs typeface="+mn-lt"/>
            </a:endParaRPr>
          </a:p>
          <a:p>
            <a:endParaRPr lang="en-US" sz="1800">
              <a:solidFill>
                <a:schemeClr val="tx2"/>
              </a:solidFill>
            </a:endParaRPr>
          </a:p>
        </p:txBody>
      </p:sp>
    </p:spTree>
    <p:extLst>
      <p:ext uri="{BB962C8B-B14F-4D97-AF65-F5344CB8AC3E}">
        <p14:creationId xmlns:p14="http://schemas.microsoft.com/office/powerpoint/2010/main" val="4587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021BE6-F04B-4CCC-A5DE-BFB9BAF55679}"/>
              </a:ext>
            </a:extLst>
          </p:cNvPr>
          <p:cNvSpPr>
            <a:spLocks noGrp="1"/>
          </p:cNvSpPr>
          <p:nvPr>
            <p:ph type="title"/>
          </p:nvPr>
        </p:nvSpPr>
        <p:spPr>
          <a:xfrm>
            <a:off x="838200" y="381000"/>
            <a:ext cx="10003218" cy="1600124"/>
          </a:xfrm>
        </p:spPr>
        <p:txBody>
          <a:bodyPr>
            <a:normAutofit/>
          </a:bodyPr>
          <a:lstStyle/>
          <a:p>
            <a:r>
              <a:rPr lang="en-US" sz="4100" dirty="0">
                <a:ea typeface="+mj-lt"/>
                <a:cs typeface="+mj-lt"/>
              </a:rPr>
              <a:t>                  TYPES OF HOTEL</a:t>
            </a:r>
            <a:endParaRPr lang="en-US" sz="2400" dirty="0">
              <a:solidFill>
                <a:schemeClr val="tx1"/>
              </a:solidFill>
            </a:endParaRPr>
          </a:p>
        </p:txBody>
      </p:sp>
      <p:sp>
        <p:nvSpPr>
          <p:cNvPr id="8" name="Content Placeholder 7">
            <a:extLst>
              <a:ext uri="{FF2B5EF4-FFF2-40B4-BE49-F238E27FC236}">
                <a16:creationId xmlns:a16="http://schemas.microsoft.com/office/drawing/2014/main" id="{02C8A997-A559-46F5-A5EF-67CC0C8CE66D}"/>
              </a:ext>
            </a:extLst>
          </p:cNvPr>
          <p:cNvSpPr>
            <a:spLocks noGrp="1"/>
          </p:cNvSpPr>
          <p:nvPr>
            <p:ph idx="1"/>
          </p:nvPr>
        </p:nvSpPr>
        <p:spPr>
          <a:xfrm>
            <a:off x="838200" y="2745362"/>
            <a:ext cx="4800600" cy="3743324"/>
          </a:xfrm>
        </p:spPr>
        <p:txBody>
          <a:bodyPr vert="horz" lIns="91440" tIns="45720" rIns="91440" bIns="45720" rtlCol="0" anchor="ctr">
            <a:normAutofit fontScale="92500" lnSpcReduction="10000"/>
          </a:bodyPr>
          <a:lstStyle/>
          <a:p>
            <a:pPr>
              <a:buFont typeface="Wingdings" panose="020B0604020202020204" pitchFamily="34" charset="0"/>
              <a:buChar char="v"/>
            </a:pPr>
            <a:r>
              <a:rPr lang="en-US" sz="2400" b="1" dirty="0">
                <a:solidFill>
                  <a:schemeClr val="tx1"/>
                </a:solidFill>
                <a:ea typeface="+mn-lt"/>
                <a:cs typeface="+mn-lt"/>
              </a:rPr>
              <a:t>Analysis of the  Total No. Of different types of hotel booked every year</a:t>
            </a:r>
            <a:endParaRPr lang="en-US" sz="2400" dirty="0">
              <a:solidFill>
                <a:schemeClr val="tx1"/>
              </a:solidFill>
            </a:endParaRPr>
          </a:p>
          <a:p>
            <a:pPr>
              <a:buFont typeface="Wingdings" panose="020B0604020202020204" pitchFamily="34" charset="0"/>
              <a:buChar char="v"/>
            </a:pPr>
            <a:endParaRPr lang="en-US" sz="2400" b="1" dirty="0">
              <a:solidFill>
                <a:schemeClr val="tx1"/>
              </a:solidFill>
            </a:endParaRPr>
          </a:p>
          <a:p>
            <a:pPr>
              <a:buFont typeface="Wingdings" panose="020B0604020202020204" pitchFamily="34" charset="0"/>
              <a:buChar char="v"/>
            </a:pPr>
            <a:endParaRPr lang="en-US" sz="2400" b="1" dirty="0">
              <a:solidFill>
                <a:schemeClr val="tx1"/>
              </a:solidFill>
            </a:endParaRPr>
          </a:p>
          <a:p>
            <a:r>
              <a:rPr lang="en-US" sz="1800" dirty="0">
                <a:solidFill>
                  <a:schemeClr val="tx1"/>
                </a:solidFill>
              </a:rPr>
              <a:t>Total No. Of Hotel Booked over 2015-2016</a:t>
            </a:r>
          </a:p>
          <a:p>
            <a:pPr marL="0" indent="0">
              <a:buNone/>
            </a:pPr>
            <a:endParaRPr lang="en-US" sz="1800" b="1">
              <a:solidFill>
                <a:schemeClr val="tx1"/>
              </a:solidFill>
            </a:endParaRPr>
          </a:p>
          <a:p>
            <a:pPr marL="0" indent="0">
              <a:buNone/>
            </a:pPr>
            <a:r>
              <a:rPr lang="en-US" sz="1800" b="1" dirty="0">
                <a:solidFill>
                  <a:schemeClr val="tx1"/>
                </a:solidFill>
              </a:rPr>
              <a:t>             City Hotel=79330</a:t>
            </a:r>
            <a:endParaRPr lang="en-US" sz="1800" dirty="0">
              <a:solidFill>
                <a:schemeClr val="tx1"/>
              </a:solidFill>
            </a:endParaRPr>
          </a:p>
          <a:p>
            <a:pPr marL="0" indent="0">
              <a:buNone/>
            </a:pPr>
            <a:r>
              <a:rPr lang="en-US" sz="1800" b="1" dirty="0">
                <a:solidFill>
                  <a:schemeClr val="tx1"/>
                </a:solidFill>
              </a:rPr>
              <a:t>             Resort Hotel=40060</a:t>
            </a:r>
          </a:p>
        </p:txBody>
      </p:sp>
      <p:pic>
        <p:nvPicPr>
          <p:cNvPr id="4" name="Picture 4" descr="Graphical user interface&#10;&#10;Description automatically generated">
            <a:extLst>
              <a:ext uri="{FF2B5EF4-FFF2-40B4-BE49-F238E27FC236}">
                <a16:creationId xmlns:a16="http://schemas.microsoft.com/office/drawing/2014/main" id="{EF5DF61F-8856-41E0-90AF-75944AB39202}"/>
              </a:ext>
            </a:extLst>
          </p:cNvPr>
          <p:cNvPicPr>
            <a:picLocks noChangeAspect="1"/>
          </p:cNvPicPr>
          <p:nvPr/>
        </p:nvPicPr>
        <p:blipFill>
          <a:blip r:embed="rId3"/>
          <a:stretch>
            <a:fillRect/>
          </a:stretch>
        </p:blipFill>
        <p:spPr>
          <a:xfrm>
            <a:off x="5996628" y="2892206"/>
            <a:ext cx="5585772" cy="3259136"/>
          </a:xfrm>
          <a:prstGeom prst="rect">
            <a:avLst/>
          </a:prstGeom>
        </p:spPr>
      </p:pic>
    </p:spTree>
    <p:extLst>
      <p:ext uri="{BB962C8B-B14F-4D97-AF65-F5344CB8AC3E}">
        <p14:creationId xmlns:p14="http://schemas.microsoft.com/office/powerpoint/2010/main" val="82626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2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2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B772E4-4D1B-4E6E-895B-EC4E147AF997}"/>
              </a:ext>
            </a:extLst>
          </p:cNvPr>
          <p:cNvSpPr>
            <a:spLocks noGrp="1"/>
          </p:cNvSpPr>
          <p:nvPr>
            <p:ph type="title"/>
          </p:nvPr>
        </p:nvSpPr>
        <p:spPr>
          <a:xfrm>
            <a:off x="838200" y="381000"/>
            <a:ext cx="10003218" cy="1600124"/>
          </a:xfrm>
        </p:spPr>
        <p:txBody>
          <a:bodyPr>
            <a:normAutofit/>
          </a:bodyPr>
          <a:lstStyle/>
          <a:p>
            <a:pPr>
              <a:lnSpc>
                <a:spcPct val="90000"/>
              </a:lnSpc>
            </a:pPr>
            <a:r>
              <a:rPr lang="en-US" sz="3600" dirty="0"/>
              <a:t>                  RESERVATION STATUS</a:t>
            </a:r>
          </a:p>
        </p:txBody>
      </p:sp>
      <p:sp>
        <p:nvSpPr>
          <p:cNvPr id="3" name="Content Placeholder 2">
            <a:extLst>
              <a:ext uri="{FF2B5EF4-FFF2-40B4-BE49-F238E27FC236}">
                <a16:creationId xmlns:a16="http://schemas.microsoft.com/office/drawing/2014/main" id="{BAB0007A-E999-4B1D-8A81-3E27AE1F0853}"/>
              </a:ext>
            </a:extLst>
          </p:cNvPr>
          <p:cNvSpPr>
            <a:spLocks noGrp="1"/>
          </p:cNvSpPr>
          <p:nvPr>
            <p:ph idx="1"/>
          </p:nvPr>
        </p:nvSpPr>
        <p:spPr>
          <a:xfrm>
            <a:off x="838200" y="2304048"/>
            <a:ext cx="4876800" cy="3994138"/>
          </a:xfrm>
        </p:spPr>
        <p:txBody>
          <a:bodyPr vert="horz" lIns="91440" tIns="45720" rIns="91440" bIns="45720" rtlCol="0" anchor="ctr">
            <a:normAutofit fontScale="85000" lnSpcReduction="20000"/>
          </a:bodyPr>
          <a:lstStyle/>
          <a:p>
            <a:pPr>
              <a:lnSpc>
                <a:spcPct val="100000"/>
              </a:lnSpc>
              <a:buFont typeface="Wingdings" panose="020B0604020202020204" pitchFamily="34" charset="0"/>
              <a:buChar char="v"/>
            </a:pPr>
            <a:r>
              <a:rPr lang="en-US" b="1" dirty="0">
                <a:solidFill>
                  <a:schemeClr val="tx1"/>
                </a:solidFill>
                <a:ea typeface="+mn-lt"/>
                <a:cs typeface="+mn-lt"/>
              </a:rPr>
              <a:t>Analysis of the Reservation Status every year</a:t>
            </a:r>
            <a:r>
              <a:rPr lang="en-US" sz="1700" b="1" dirty="0">
                <a:solidFill>
                  <a:schemeClr val="tx1"/>
                </a:solidFill>
                <a:ea typeface="+mn-lt"/>
                <a:cs typeface="+mn-lt"/>
              </a:rPr>
              <a:t>.</a:t>
            </a:r>
            <a:endParaRPr lang="en-US" sz="1700" dirty="0">
              <a:solidFill>
                <a:schemeClr val="tx1"/>
              </a:solidFill>
              <a:ea typeface="+mn-lt"/>
              <a:cs typeface="+mn-lt"/>
            </a:endParaRPr>
          </a:p>
          <a:p>
            <a:pPr>
              <a:lnSpc>
                <a:spcPct val="100000"/>
              </a:lnSpc>
            </a:pPr>
            <a:endParaRPr lang="en-US" sz="1700" b="1" dirty="0">
              <a:solidFill>
                <a:schemeClr val="tx1"/>
              </a:solidFill>
              <a:ea typeface="+mn-lt"/>
              <a:cs typeface="+mn-lt"/>
            </a:endParaRPr>
          </a:p>
          <a:p>
            <a:pPr>
              <a:lnSpc>
                <a:spcPct val="100000"/>
              </a:lnSpc>
            </a:pPr>
            <a:r>
              <a:rPr lang="en-US" sz="1700" b="1" u="sng" dirty="0">
                <a:solidFill>
                  <a:schemeClr val="tx2"/>
                </a:solidFill>
                <a:ea typeface="+mn-lt"/>
                <a:cs typeface="+mn-lt"/>
              </a:rPr>
              <a:t>Total no. of </a:t>
            </a:r>
            <a:r>
              <a:rPr lang="en-US" sz="1700" b="1" u="sng" dirty="0" err="1">
                <a:solidFill>
                  <a:schemeClr val="tx2"/>
                </a:solidFill>
                <a:ea typeface="+mn-lt"/>
                <a:cs typeface="+mn-lt"/>
              </a:rPr>
              <a:t>Canceled,check</a:t>
            </a:r>
            <a:r>
              <a:rPr lang="en-US" sz="1700" b="1" u="sng" dirty="0">
                <a:solidFill>
                  <a:schemeClr val="tx2"/>
                </a:solidFill>
                <a:ea typeface="+mn-lt"/>
                <a:cs typeface="+mn-lt"/>
              </a:rPr>
              <a:t>-</a:t>
            </a:r>
            <a:r>
              <a:rPr lang="en-US" sz="1700" b="1" u="sng" dirty="0" err="1">
                <a:solidFill>
                  <a:schemeClr val="tx2"/>
                </a:solidFill>
                <a:ea typeface="+mn-lt"/>
                <a:cs typeface="+mn-lt"/>
              </a:rPr>
              <a:t>out,No</a:t>
            </a:r>
            <a:r>
              <a:rPr lang="en-US" sz="1700" b="1" u="sng" dirty="0">
                <a:solidFill>
                  <a:schemeClr val="tx2"/>
                </a:solidFill>
                <a:ea typeface="+mn-lt"/>
                <a:cs typeface="+mn-lt"/>
              </a:rPr>
              <a:t>-show done in year 2015-2017.</a:t>
            </a:r>
            <a:endParaRPr lang="en-US" sz="1700" dirty="0">
              <a:solidFill>
                <a:schemeClr val="tx2"/>
              </a:solidFill>
              <a:ea typeface="+mn-lt"/>
              <a:cs typeface="+mn-lt"/>
            </a:endParaRPr>
          </a:p>
          <a:p>
            <a:pPr marL="0" indent="0">
              <a:lnSpc>
                <a:spcPct val="100000"/>
              </a:lnSpc>
              <a:buNone/>
            </a:pPr>
            <a:r>
              <a:rPr lang="en-US" sz="1700" dirty="0">
                <a:solidFill>
                  <a:schemeClr val="tx2"/>
                </a:solidFill>
                <a:ea typeface="+mn-lt"/>
                <a:cs typeface="+mn-lt"/>
              </a:rPr>
              <a:t> </a:t>
            </a:r>
            <a:r>
              <a:rPr lang="en-US" sz="1700" b="1" dirty="0">
                <a:solidFill>
                  <a:schemeClr val="tx2"/>
                </a:solidFill>
                <a:highlight>
                  <a:srgbClr val="00FF00"/>
                </a:highlight>
                <a:ea typeface="+mn-lt"/>
                <a:cs typeface="+mn-lt"/>
              </a:rPr>
              <a:t>City Hotel: </a:t>
            </a:r>
            <a:endParaRPr lang="en-US" sz="1700" b="1" dirty="0">
              <a:solidFill>
                <a:schemeClr val="tx2"/>
              </a:solidFill>
              <a:highlight>
                <a:srgbClr val="00FF00"/>
              </a:highlight>
            </a:endParaRPr>
          </a:p>
          <a:p>
            <a:pPr marL="0" indent="0">
              <a:lnSpc>
                <a:spcPct val="100000"/>
              </a:lnSpc>
              <a:buNone/>
            </a:pPr>
            <a:r>
              <a:rPr lang="en-US" sz="1700" dirty="0">
                <a:solidFill>
                  <a:schemeClr val="tx2"/>
                </a:solidFill>
                <a:ea typeface="+mn-lt"/>
                <a:cs typeface="+mn-lt"/>
              </a:rPr>
              <a:t>            Canceled=32186</a:t>
            </a:r>
          </a:p>
          <a:p>
            <a:pPr marL="0" indent="0">
              <a:lnSpc>
                <a:spcPct val="100000"/>
              </a:lnSpc>
              <a:buNone/>
            </a:pPr>
            <a:r>
              <a:rPr lang="en-US" sz="1700" dirty="0">
                <a:solidFill>
                  <a:schemeClr val="tx2"/>
                </a:solidFill>
                <a:ea typeface="+mn-lt"/>
                <a:cs typeface="+mn-lt"/>
              </a:rPr>
              <a:t>            Check-out=46228 </a:t>
            </a:r>
            <a:endParaRPr lang="en-US" sz="1700" dirty="0">
              <a:solidFill>
                <a:schemeClr val="tx2"/>
              </a:solidFill>
            </a:endParaRPr>
          </a:p>
          <a:p>
            <a:pPr marL="0" indent="0">
              <a:lnSpc>
                <a:spcPct val="100000"/>
              </a:lnSpc>
              <a:buNone/>
            </a:pPr>
            <a:r>
              <a:rPr lang="en-US" sz="1700" dirty="0">
                <a:solidFill>
                  <a:schemeClr val="tx2"/>
                </a:solidFill>
                <a:ea typeface="+mn-lt"/>
                <a:cs typeface="+mn-lt"/>
              </a:rPr>
              <a:t>           No-show=916  </a:t>
            </a:r>
            <a:endParaRPr lang="en-US" sz="1700" dirty="0">
              <a:solidFill>
                <a:schemeClr val="tx2"/>
              </a:solidFill>
            </a:endParaRPr>
          </a:p>
          <a:p>
            <a:pPr marL="0" indent="0">
              <a:lnSpc>
                <a:spcPct val="100000"/>
              </a:lnSpc>
              <a:buNone/>
            </a:pPr>
            <a:r>
              <a:rPr lang="en-US" sz="1700" b="1" dirty="0">
                <a:solidFill>
                  <a:schemeClr val="tx2"/>
                </a:solidFill>
                <a:highlight>
                  <a:srgbClr val="00FF00"/>
                </a:highlight>
                <a:ea typeface="+mn-lt"/>
                <a:cs typeface="+mn-lt"/>
              </a:rPr>
              <a:t>Resort Hotel:</a:t>
            </a:r>
            <a:r>
              <a:rPr lang="en-US" sz="1700" dirty="0">
                <a:solidFill>
                  <a:schemeClr val="tx2"/>
                </a:solidFill>
                <a:ea typeface="+mn-lt"/>
                <a:cs typeface="+mn-lt"/>
              </a:rPr>
              <a:t> </a:t>
            </a:r>
            <a:endParaRPr lang="en-US" sz="1700" dirty="0">
              <a:solidFill>
                <a:schemeClr val="tx2"/>
              </a:solidFill>
            </a:endParaRPr>
          </a:p>
          <a:p>
            <a:pPr marL="0" indent="0">
              <a:lnSpc>
                <a:spcPct val="100000"/>
              </a:lnSpc>
              <a:buNone/>
            </a:pPr>
            <a:r>
              <a:rPr lang="en-US" sz="1700" dirty="0">
                <a:solidFill>
                  <a:schemeClr val="tx2"/>
                </a:solidFill>
                <a:ea typeface="+mn-lt"/>
                <a:cs typeface="+mn-lt"/>
              </a:rPr>
              <a:t>            Canceled=10831</a:t>
            </a:r>
            <a:endParaRPr lang="en-US" sz="1700" dirty="0">
              <a:solidFill>
                <a:schemeClr val="tx2"/>
              </a:solidFill>
            </a:endParaRPr>
          </a:p>
          <a:p>
            <a:pPr marL="0" indent="0">
              <a:lnSpc>
                <a:spcPct val="100000"/>
              </a:lnSpc>
              <a:buNone/>
            </a:pPr>
            <a:r>
              <a:rPr lang="en-US" sz="1700" dirty="0">
                <a:solidFill>
                  <a:schemeClr val="tx2"/>
                </a:solidFill>
                <a:ea typeface="+mn-lt"/>
                <a:cs typeface="+mn-lt"/>
              </a:rPr>
              <a:t>            Check-out=28938</a:t>
            </a:r>
            <a:endParaRPr lang="en-US" sz="1700" dirty="0">
              <a:solidFill>
                <a:schemeClr val="tx2"/>
              </a:solidFill>
            </a:endParaRPr>
          </a:p>
          <a:p>
            <a:pPr marL="0" indent="0">
              <a:lnSpc>
                <a:spcPct val="100000"/>
              </a:lnSpc>
              <a:buNone/>
            </a:pPr>
            <a:r>
              <a:rPr lang="en-US" sz="1700" dirty="0">
                <a:solidFill>
                  <a:schemeClr val="tx2"/>
                </a:solidFill>
                <a:ea typeface="+mn-lt"/>
                <a:cs typeface="+mn-lt"/>
              </a:rPr>
              <a:t>            No-show=291 </a:t>
            </a:r>
            <a:endParaRPr lang="en-US" sz="1700" dirty="0">
              <a:solidFill>
                <a:schemeClr val="tx2"/>
              </a:solidFill>
            </a:endParaRPr>
          </a:p>
        </p:txBody>
      </p:sp>
      <p:pic>
        <p:nvPicPr>
          <p:cNvPr id="4" name="Picture 4" descr="Chart&#10;&#10;Description automatically generated">
            <a:extLst>
              <a:ext uri="{FF2B5EF4-FFF2-40B4-BE49-F238E27FC236}">
                <a16:creationId xmlns:a16="http://schemas.microsoft.com/office/drawing/2014/main" id="{8F4F81D8-BF31-45BF-9ECB-756B0067EE75}"/>
              </a:ext>
            </a:extLst>
          </p:cNvPr>
          <p:cNvPicPr>
            <a:picLocks noChangeAspect="1"/>
          </p:cNvPicPr>
          <p:nvPr/>
        </p:nvPicPr>
        <p:blipFill rotWithShape="1">
          <a:blip r:embed="rId3"/>
          <a:srcRect l="9477" r="15758" b="-2"/>
          <a:stretch/>
        </p:blipFill>
        <p:spPr>
          <a:xfrm>
            <a:off x="5996628" y="2217529"/>
            <a:ext cx="6195372" cy="4640471"/>
          </a:xfrm>
          <a:prstGeom prst="rect">
            <a:avLst/>
          </a:prstGeom>
        </p:spPr>
      </p:pic>
    </p:spTree>
    <p:extLst>
      <p:ext uri="{BB962C8B-B14F-4D97-AF65-F5344CB8AC3E}">
        <p14:creationId xmlns:p14="http://schemas.microsoft.com/office/powerpoint/2010/main" val="1128811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679E1-CC40-4B24-80AC-2A9B6F3B2B0E}"/>
              </a:ext>
            </a:extLst>
          </p:cNvPr>
          <p:cNvSpPr>
            <a:spLocks noGrp="1"/>
          </p:cNvSpPr>
          <p:nvPr>
            <p:ph type="title"/>
          </p:nvPr>
        </p:nvSpPr>
        <p:spPr>
          <a:xfrm>
            <a:off x="838200" y="381000"/>
            <a:ext cx="10003218" cy="1600124"/>
          </a:xfrm>
        </p:spPr>
        <p:txBody>
          <a:bodyPr>
            <a:normAutofit/>
          </a:bodyPr>
          <a:lstStyle/>
          <a:p>
            <a:r>
              <a:rPr lang="en-US"/>
              <a:t>RESERVED HOTEL YEARWISE</a:t>
            </a:r>
          </a:p>
          <a:p>
            <a:endParaRPr lang="en-US"/>
          </a:p>
        </p:txBody>
      </p:sp>
      <p:sp>
        <p:nvSpPr>
          <p:cNvPr id="3" name="Content Placeholder 2">
            <a:extLst>
              <a:ext uri="{FF2B5EF4-FFF2-40B4-BE49-F238E27FC236}">
                <a16:creationId xmlns:a16="http://schemas.microsoft.com/office/drawing/2014/main" id="{A7A52F7D-16FE-4748-9154-01A5A9116137}"/>
              </a:ext>
            </a:extLst>
          </p:cNvPr>
          <p:cNvSpPr>
            <a:spLocks noGrp="1"/>
          </p:cNvSpPr>
          <p:nvPr>
            <p:ph idx="1"/>
          </p:nvPr>
        </p:nvSpPr>
        <p:spPr>
          <a:xfrm>
            <a:off x="838200" y="2745362"/>
            <a:ext cx="4800600" cy="3552824"/>
          </a:xfrm>
        </p:spPr>
        <p:txBody>
          <a:bodyPr vert="horz" lIns="91440" tIns="45720" rIns="91440" bIns="45720" rtlCol="0" anchor="ctr">
            <a:normAutofit/>
          </a:bodyPr>
          <a:lstStyle/>
          <a:p>
            <a:pPr>
              <a:buFont typeface="Wingdings" panose="020B0604020202020204" pitchFamily="34" charset="0"/>
              <a:buChar char="v"/>
            </a:pPr>
            <a:r>
              <a:rPr lang="en-US" sz="1800" b="1">
                <a:solidFill>
                  <a:schemeClr val="tx1"/>
                </a:solidFill>
                <a:ea typeface="+mn-lt"/>
                <a:cs typeface="+mn-lt"/>
              </a:rPr>
              <a:t>Analysis of the  Hotel Reserved every year </a:t>
            </a:r>
            <a:r>
              <a:rPr lang="en-US" sz="1800" b="1" dirty="0">
                <a:solidFill>
                  <a:schemeClr val="tx1"/>
                </a:solidFill>
                <a:ea typeface="+mn-lt"/>
                <a:cs typeface="+mn-lt"/>
              </a:rPr>
              <a:t>.</a:t>
            </a:r>
            <a:endParaRPr lang="en-US" sz="1800">
              <a:solidFill>
                <a:schemeClr val="tx1"/>
              </a:solidFill>
            </a:endParaRPr>
          </a:p>
          <a:p>
            <a:pPr marL="0" indent="0">
              <a:buNone/>
            </a:pPr>
            <a:r>
              <a:rPr lang="en-US" sz="1800" b="1" dirty="0">
                <a:solidFill>
                  <a:schemeClr val="tx1"/>
                </a:solidFill>
              </a:rPr>
              <a:t>2015=18%</a:t>
            </a:r>
          </a:p>
          <a:p>
            <a:pPr marL="0" indent="0">
              <a:buNone/>
            </a:pPr>
            <a:r>
              <a:rPr lang="en-US" sz="1800" b="1" dirty="0">
                <a:solidFill>
                  <a:schemeClr val="tx1"/>
                </a:solidFill>
                <a:ea typeface="+mn-lt"/>
                <a:cs typeface="+mn-lt"/>
              </a:rPr>
              <a:t>2016=47%</a:t>
            </a:r>
          </a:p>
          <a:p>
            <a:pPr marL="0" indent="0">
              <a:buNone/>
            </a:pPr>
            <a:r>
              <a:rPr lang="en-US" sz="1800" b="1" dirty="0">
                <a:solidFill>
                  <a:schemeClr val="tx1"/>
                </a:solidFill>
                <a:ea typeface="+mn-lt"/>
                <a:cs typeface="+mn-lt"/>
              </a:rPr>
              <a:t>2017=35%</a:t>
            </a:r>
          </a:p>
          <a:p>
            <a:pPr marL="0" indent="0">
              <a:buNone/>
            </a:pPr>
            <a:r>
              <a:rPr lang="en-US" sz="1800" b="1" dirty="0">
                <a:solidFill>
                  <a:schemeClr val="tx1"/>
                </a:solidFill>
                <a:ea typeface="+mn-lt"/>
                <a:cs typeface="+mn-lt"/>
              </a:rPr>
              <a:t>  </a:t>
            </a:r>
            <a:endParaRPr lang="en-US" sz="1800" b="1">
              <a:solidFill>
                <a:schemeClr val="tx1"/>
              </a:solidFill>
            </a:endParaRPr>
          </a:p>
        </p:txBody>
      </p:sp>
      <p:pic>
        <p:nvPicPr>
          <p:cNvPr id="4" name="Picture 5" descr="Chart, pie chart&#10;&#10;Description automatically generated">
            <a:extLst>
              <a:ext uri="{FF2B5EF4-FFF2-40B4-BE49-F238E27FC236}">
                <a16:creationId xmlns:a16="http://schemas.microsoft.com/office/drawing/2014/main" id="{14FC6915-0268-420B-BEBF-A1932DBD8808}"/>
              </a:ext>
            </a:extLst>
          </p:cNvPr>
          <p:cNvPicPr>
            <a:picLocks noChangeAspect="1"/>
          </p:cNvPicPr>
          <p:nvPr/>
        </p:nvPicPr>
        <p:blipFill>
          <a:blip r:embed="rId3"/>
          <a:stretch>
            <a:fillRect/>
          </a:stretch>
        </p:blipFill>
        <p:spPr>
          <a:xfrm>
            <a:off x="5996628" y="2818114"/>
            <a:ext cx="5585772" cy="3407320"/>
          </a:xfrm>
          <a:prstGeom prst="rect">
            <a:avLst/>
          </a:prstGeom>
        </p:spPr>
      </p:pic>
    </p:spTree>
    <p:extLst>
      <p:ext uri="{BB962C8B-B14F-4D97-AF65-F5344CB8AC3E}">
        <p14:creationId xmlns:p14="http://schemas.microsoft.com/office/powerpoint/2010/main" val="346357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956E-5138-431F-BA66-04E81A0391C8}"/>
              </a:ext>
            </a:extLst>
          </p:cNvPr>
          <p:cNvSpPr>
            <a:spLocks noGrp="1"/>
          </p:cNvSpPr>
          <p:nvPr>
            <p:ph type="title"/>
          </p:nvPr>
        </p:nvSpPr>
        <p:spPr>
          <a:xfrm>
            <a:off x="838200" y="381000"/>
            <a:ext cx="10003218" cy="1600124"/>
          </a:xfrm>
        </p:spPr>
        <p:txBody>
          <a:bodyPr>
            <a:normAutofit/>
          </a:bodyPr>
          <a:lstStyle/>
          <a:p>
            <a:endParaRPr lang="en-US" dirty="0"/>
          </a:p>
          <a:p>
            <a:r>
              <a:rPr lang="en-US" dirty="0"/>
              <a:t>           BOOKING CHANGES</a:t>
            </a:r>
          </a:p>
        </p:txBody>
      </p:sp>
      <p:sp>
        <p:nvSpPr>
          <p:cNvPr id="3" name="Content Placeholder 2">
            <a:extLst>
              <a:ext uri="{FF2B5EF4-FFF2-40B4-BE49-F238E27FC236}">
                <a16:creationId xmlns:a16="http://schemas.microsoft.com/office/drawing/2014/main" id="{E5691D8C-11A3-42A1-A5F0-13656AA9DD63}"/>
              </a:ext>
            </a:extLst>
          </p:cNvPr>
          <p:cNvSpPr>
            <a:spLocks noGrp="1"/>
          </p:cNvSpPr>
          <p:nvPr>
            <p:ph idx="1"/>
          </p:nvPr>
        </p:nvSpPr>
        <p:spPr>
          <a:xfrm>
            <a:off x="838200" y="2745362"/>
            <a:ext cx="4800600" cy="3552824"/>
          </a:xfrm>
        </p:spPr>
        <p:txBody>
          <a:bodyPr vert="horz" lIns="91440" tIns="45720" rIns="91440" bIns="45720" rtlCol="0" anchor="ctr">
            <a:normAutofit/>
          </a:bodyPr>
          <a:lstStyle/>
          <a:p>
            <a:pPr marL="0" indent="0">
              <a:lnSpc>
                <a:spcPct val="100000"/>
              </a:lnSpc>
              <a:buNone/>
            </a:pPr>
            <a:r>
              <a:rPr lang="en-US" sz="1500" b="1" u="sng" dirty="0">
                <a:solidFill>
                  <a:schemeClr val="tx1"/>
                </a:solidFill>
              </a:rPr>
              <a:t>Analysis of Changes occurred In Booking Every Year.</a:t>
            </a:r>
            <a:endParaRPr lang="en-US" sz="1500" b="1" dirty="0">
              <a:solidFill>
                <a:schemeClr val="tx1"/>
              </a:solidFill>
            </a:endParaRPr>
          </a:p>
          <a:p>
            <a:pPr marL="0" indent="0">
              <a:lnSpc>
                <a:spcPct val="100000"/>
              </a:lnSpc>
              <a:buNone/>
            </a:pPr>
            <a:r>
              <a:rPr lang="en-US" sz="1500" b="1" dirty="0">
                <a:solidFill>
                  <a:schemeClr val="tx1"/>
                </a:solidFill>
                <a:ea typeface="+mn-lt"/>
                <a:cs typeface="+mn-lt"/>
              </a:rPr>
              <a:t>City Hotel: </a:t>
            </a:r>
            <a:endParaRPr lang="en-US" sz="1500" b="1" dirty="0">
              <a:solidFill>
                <a:schemeClr val="tx1"/>
              </a:solidFill>
            </a:endParaRPr>
          </a:p>
          <a:p>
            <a:pPr marL="0" indent="0">
              <a:lnSpc>
                <a:spcPct val="100000"/>
              </a:lnSpc>
              <a:buNone/>
            </a:pPr>
            <a:r>
              <a:rPr lang="en-US" sz="1500" dirty="0">
                <a:solidFill>
                  <a:schemeClr val="tx1"/>
                </a:solidFill>
                <a:ea typeface="+mn-lt"/>
                <a:cs typeface="+mn-lt"/>
              </a:rPr>
              <a:t>          No </a:t>
            </a:r>
            <a:r>
              <a:rPr lang="en-US" sz="1500" dirty="0" err="1">
                <a:solidFill>
                  <a:schemeClr val="tx1"/>
                </a:solidFill>
                <a:ea typeface="+mn-lt"/>
                <a:cs typeface="+mn-lt"/>
              </a:rPr>
              <a:t>Deposite</a:t>
            </a:r>
            <a:r>
              <a:rPr lang="en-US" sz="1500" dirty="0">
                <a:solidFill>
                  <a:schemeClr val="tx1"/>
                </a:solidFill>
                <a:ea typeface="+mn-lt"/>
                <a:cs typeface="+mn-lt"/>
              </a:rPr>
              <a:t>=66442</a:t>
            </a:r>
            <a:endParaRPr lang="en-US" sz="1500" dirty="0">
              <a:solidFill>
                <a:schemeClr val="tx1"/>
              </a:solidFill>
            </a:endParaRPr>
          </a:p>
          <a:p>
            <a:pPr marL="0" indent="0">
              <a:lnSpc>
                <a:spcPct val="100000"/>
              </a:lnSpc>
              <a:buNone/>
            </a:pPr>
            <a:r>
              <a:rPr lang="en-US" sz="1500" dirty="0">
                <a:solidFill>
                  <a:schemeClr val="tx1"/>
                </a:solidFill>
                <a:ea typeface="+mn-lt"/>
                <a:cs typeface="+mn-lt"/>
              </a:rPr>
              <a:t>           Not Refundable=12868 </a:t>
            </a:r>
            <a:endParaRPr lang="en-US" sz="1500" dirty="0">
              <a:solidFill>
                <a:schemeClr val="tx1"/>
              </a:solidFill>
            </a:endParaRPr>
          </a:p>
          <a:p>
            <a:pPr marL="0" indent="0">
              <a:lnSpc>
                <a:spcPct val="100000"/>
              </a:lnSpc>
              <a:buNone/>
            </a:pPr>
            <a:r>
              <a:rPr lang="en-US" sz="1500" dirty="0">
                <a:solidFill>
                  <a:schemeClr val="tx1"/>
                </a:solidFill>
                <a:ea typeface="+mn-lt"/>
                <a:cs typeface="+mn-lt"/>
              </a:rPr>
              <a:t>           Refundable=20</a:t>
            </a:r>
            <a:endParaRPr lang="en-US" sz="1500" dirty="0">
              <a:solidFill>
                <a:schemeClr val="tx1"/>
              </a:solidFill>
            </a:endParaRPr>
          </a:p>
          <a:p>
            <a:pPr marL="0" indent="0">
              <a:lnSpc>
                <a:spcPct val="100000"/>
              </a:lnSpc>
              <a:buNone/>
            </a:pPr>
            <a:r>
              <a:rPr lang="en-US" sz="1500" b="1" dirty="0">
                <a:solidFill>
                  <a:schemeClr val="tx1"/>
                </a:solidFill>
                <a:ea typeface="+mn-lt"/>
                <a:cs typeface="+mn-lt"/>
              </a:rPr>
              <a:t>Resort Hotel:</a:t>
            </a:r>
            <a:r>
              <a:rPr lang="en-US" sz="1500" dirty="0">
                <a:solidFill>
                  <a:schemeClr val="tx1"/>
                </a:solidFill>
                <a:ea typeface="+mn-lt"/>
                <a:cs typeface="+mn-lt"/>
              </a:rPr>
              <a:t> </a:t>
            </a:r>
            <a:endParaRPr lang="en-US" sz="1500" dirty="0">
              <a:solidFill>
                <a:schemeClr val="tx1"/>
              </a:solidFill>
            </a:endParaRPr>
          </a:p>
          <a:p>
            <a:pPr marL="0" indent="0">
              <a:lnSpc>
                <a:spcPct val="100000"/>
              </a:lnSpc>
              <a:buNone/>
            </a:pPr>
            <a:r>
              <a:rPr lang="en-US" sz="1500" dirty="0">
                <a:solidFill>
                  <a:schemeClr val="tx1"/>
                </a:solidFill>
                <a:ea typeface="+mn-lt"/>
                <a:cs typeface="+mn-lt"/>
              </a:rPr>
              <a:t>          No </a:t>
            </a:r>
            <a:r>
              <a:rPr lang="en-US" sz="1500" dirty="0" err="1">
                <a:solidFill>
                  <a:schemeClr val="tx1"/>
                </a:solidFill>
                <a:ea typeface="+mn-lt"/>
                <a:cs typeface="+mn-lt"/>
              </a:rPr>
              <a:t>Deposite</a:t>
            </a:r>
            <a:r>
              <a:rPr lang="en-US" sz="1500" dirty="0">
                <a:solidFill>
                  <a:schemeClr val="tx1"/>
                </a:solidFill>
                <a:ea typeface="+mn-lt"/>
                <a:cs typeface="+mn-lt"/>
              </a:rPr>
              <a:t>=38199 </a:t>
            </a:r>
            <a:endParaRPr lang="en-US" sz="1500" dirty="0">
              <a:solidFill>
                <a:schemeClr val="tx1"/>
              </a:solidFill>
            </a:endParaRPr>
          </a:p>
          <a:p>
            <a:pPr marL="0" indent="0">
              <a:lnSpc>
                <a:spcPct val="100000"/>
              </a:lnSpc>
              <a:buNone/>
            </a:pPr>
            <a:r>
              <a:rPr lang="en-US" sz="1500" dirty="0">
                <a:solidFill>
                  <a:schemeClr val="tx1"/>
                </a:solidFill>
                <a:ea typeface="+mn-lt"/>
                <a:cs typeface="+mn-lt"/>
              </a:rPr>
              <a:t>           Not Refundable=1719        </a:t>
            </a:r>
          </a:p>
          <a:p>
            <a:pPr marL="0" indent="0">
              <a:lnSpc>
                <a:spcPct val="100000"/>
              </a:lnSpc>
              <a:buNone/>
            </a:pPr>
            <a:r>
              <a:rPr lang="en-US" sz="1500" dirty="0">
                <a:solidFill>
                  <a:schemeClr val="tx1"/>
                </a:solidFill>
                <a:ea typeface="+mn-lt"/>
                <a:cs typeface="+mn-lt"/>
              </a:rPr>
              <a:t>           Refundable=142</a:t>
            </a:r>
            <a:endParaRPr lang="en-US" sz="1500" dirty="0">
              <a:solidFill>
                <a:schemeClr val="tx1"/>
              </a:solidFill>
            </a:endParaRPr>
          </a:p>
        </p:txBody>
      </p:sp>
      <p:pic>
        <p:nvPicPr>
          <p:cNvPr id="4" name="Picture 4" descr="Chart&#10;&#10;Description automatically generated">
            <a:extLst>
              <a:ext uri="{FF2B5EF4-FFF2-40B4-BE49-F238E27FC236}">
                <a16:creationId xmlns:a16="http://schemas.microsoft.com/office/drawing/2014/main" id="{DB3DBD3D-3FB3-4256-96E6-4531EA515E41}"/>
              </a:ext>
            </a:extLst>
          </p:cNvPr>
          <p:cNvPicPr>
            <a:picLocks noChangeAspect="1"/>
          </p:cNvPicPr>
          <p:nvPr/>
        </p:nvPicPr>
        <p:blipFill>
          <a:blip r:embed="rId3"/>
          <a:stretch>
            <a:fillRect/>
          </a:stretch>
        </p:blipFill>
        <p:spPr>
          <a:xfrm>
            <a:off x="5996628" y="2901901"/>
            <a:ext cx="5585772" cy="3239746"/>
          </a:xfrm>
          <a:prstGeom prst="rect">
            <a:avLst/>
          </a:prstGeom>
        </p:spPr>
      </p:pic>
    </p:spTree>
    <p:extLst>
      <p:ext uri="{BB962C8B-B14F-4D97-AF65-F5344CB8AC3E}">
        <p14:creationId xmlns:p14="http://schemas.microsoft.com/office/powerpoint/2010/main" val="161410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Chart, histogram&#10;&#10;Description automatically generated">
            <a:extLst>
              <a:ext uri="{FF2B5EF4-FFF2-40B4-BE49-F238E27FC236}">
                <a16:creationId xmlns:a16="http://schemas.microsoft.com/office/drawing/2014/main" id="{6E2154FB-D8D0-4B53-9222-92C97E836F6B}"/>
              </a:ext>
            </a:extLst>
          </p:cNvPr>
          <p:cNvPicPr>
            <a:picLocks noChangeAspect="1"/>
          </p:cNvPicPr>
          <p:nvPr/>
        </p:nvPicPr>
        <p:blipFill rotWithShape="1">
          <a:blip r:embed="rId3">
            <a:alphaModFix amt="60000"/>
          </a:blip>
          <a:srcRect r="-1" b="5852"/>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49D00E97-3D61-4873-BB1D-78384667BC46}"/>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             TOP 10 COUNTRIES</a:t>
            </a:r>
          </a:p>
        </p:txBody>
      </p:sp>
      <p:sp>
        <p:nvSpPr>
          <p:cNvPr id="3" name="Content Placeholder 2">
            <a:extLst>
              <a:ext uri="{FF2B5EF4-FFF2-40B4-BE49-F238E27FC236}">
                <a16:creationId xmlns:a16="http://schemas.microsoft.com/office/drawing/2014/main" id="{97143D9E-63AC-4F6A-9B6D-583CDF4425C5}"/>
              </a:ext>
            </a:extLst>
          </p:cNvPr>
          <p:cNvSpPr>
            <a:spLocks noGrp="1"/>
          </p:cNvSpPr>
          <p:nvPr>
            <p:ph idx="1"/>
          </p:nvPr>
        </p:nvSpPr>
        <p:spPr>
          <a:xfrm>
            <a:off x="6195372" y="726538"/>
            <a:ext cx="4977905" cy="5017076"/>
          </a:xfrm>
        </p:spPr>
        <p:txBody>
          <a:bodyPr vert="horz" lIns="91440" tIns="45720" rIns="91440" bIns="45720" rtlCol="0" anchor="ctr">
            <a:normAutofit/>
          </a:bodyPr>
          <a:lstStyle/>
          <a:p>
            <a:r>
              <a:rPr lang="en-US" sz="1800" b="1">
                <a:solidFill>
                  <a:srgbClr val="FFFFFF"/>
                </a:solidFill>
                <a:ea typeface="+mn-lt"/>
                <a:cs typeface="+mn-lt"/>
              </a:rPr>
              <a:t>Analysis of Top 10 Countries Booked Hotel every year.</a:t>
            </a:r>
            <a:endParaRPr lang="en-US" sz="1800">
              <a:solidFill>
                <a:srgbClr val="FFFFFF"/>
              </a:solidFill>
            </a:endParaRPr>
          </a:p>
          <a:p>
            <a:endParaRPr lang="en-US" sz="1800">
              <a:solidFill>
                <a:srgbClr val="FFFFFF"/>
              </a:solidFill>
            </a:endParaRPr>
          </a:p>
        </p:txBody>
      </p:sp>
    </p:spTree>
    <p:extLst>
      <p:ext uri="{BB962C8B-B14F-4D97-AF65-F5344CB8AC3E}">
        <p14:creationId xmlns:p14="http://schemas.microsoft.com/office/powerpoint/2010/main" val="9792946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2B1C32"/>
      </a:dk2>
      <a:lt2>
        <a:srgbClr val="F0F3F3"/>
      </a:lt2>
      <a:accent1>
        <a:srgbClr val="E72945"/>
      </a:accent1>
      <a:accent2>
        <a:srgbClr val="D51782"/>
      </a:accent2>
      <a:accent3>
        <a:srgbClr val="E729E3"/>
      </a:accent3>
      <a:accent4>
        <a:srgbClr val="8A17D5"/>
      </a:accent4>
      <a:accent5>
        <a:srgbClr val="4D29E7"/>
      </a:accent5>
      <a:accent6>
        <a:srgbClr val="1743D5"/>
      </a:accent6>
      <a:hlink>
        <a:srgbClr val="7D55C6"/>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1087</Words>
  <Application>Microsoft Office PowerPoint</Application>
  <PresentationFormat>Widescreen</PresentationFormat>
  <Paragraphs>100</Paragraphs>
  <Slides>19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Aharoni</vt:lpstr>
      <vt:lpstr>Algerian</vt:lpstr>
      <vt:lpstr>AngsanaUPC</vt:lpstr>
      <vt:lpstr>Arial</vt:lpstr>
      <vt:lpstr>Arial Rounded MT Bold</vt:lpstr>
      <vt:lpstr>Avenir Next LT Pro</vt:lpstr>
      <vt:lpstr>AvenirNext LT Pro Medium</vt:lpstr>
      <vt:lpstr>Contoso University</vt:lpstr>
      <vt:lpstr>Times New Roman</vt:lpstr>
      <vt:lpstr>Wingdings</vt:lpstr>
      <vt:lpstr>BlockprintVTI</vt:lpstr>
      <vt:lpstr>LOVELY PROFESSIONAL UNIVERSITY,JALANDHAR</vt:lpstr>
      <vt:lpstr>                 INTRODUCTION</vt:lpstr>
      <vt:lpstr>              Objectives </vt:lpstr>
      <vt:lpstr>               </vt:lpstr>
      <vt:lpstr>                  TYPES OF HOTEL</vt:lpstr>
      <vt:lpstr>                  RESERVATION STATUS</vt:lpstr>
      <vt:lpstr>RESERVED HOTEL YEARWISE </vt:lpstr>
      <vt:lpstr>            BOOKING CHANGES</vt:lpstr>
      <vt:lpstr>             TOP 10 COUNTRIES</vt:lpstr>
      <vt:lpstr>         MARKETING SEGEMENT</vt:lpstr>
      <vt:lpstr>            TYPE OF CUSTOMERS</vt:lpstr>
      <vt:lpstr>                 SPECIAL REQUEST</vt:lpstr>
      <vt:lpstr>NUMBER OF CHILDREN,ADULT,BABIES</vt:lpstr>
      <vt:lpstr>         MONTHLY RESERVATION</vt:lpstr>
      <vt:lpstr>         CHANNEL DISTRIBUTION</vt:lpstr>
      <vt:lpstr>DASHBOARD</vt:lpstr>
      <vt:lpstr>PowerPoint Presentation</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 Singh</dc:creator>
  <cp:lastModifiedBy>Sneha Singh</cp:lastModifiedBy>
  <cp:revision>537</cp:revision>
  <dcterms:created xsi:type="dcterms:W3CDTF">2020-12-13T17:39:29Z</dcterms:created>
  <dcterms:modified xsi:type="dcterms:W3CDTF">2020-12-16T12:39:53Z</dcterms:modified>
</cp:coreProperties>
</file>